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4"/>
  </p:notesMasterIdLst>
  <p:sldIdLst>
    <p:sldId id="275" r:id="rId2"/>
    <p:sldId id="257" r:id="rId3"/>
    <p:sldId id="345" r:id="rId4"/>
    <p:sldId id="376" r:id="rId5"/>
    <p:sldId id="327" r:id="rId6"/>
    <p:sldId id="350" r:id="rId7"/>
    <p:sldId id="375" r:id="rId8"/>
    <p:sldId id="338" r:id="rId9"/>
    <p:sldId id="339" r:id="rId10"/>
    <p:sldId id="340" r:id="rId11"/>
    <p:sldId id="341" r:id="rId12"/>
    <p:sldId id="281"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8029" autoAdjust="0"/>
  </p:normalViewPr>
  <p:slideViewPr>
    <p:cSldViewPr>
      <p:cViewPr varScale="1">
        <p:scale>
          <a:sx n="72" d="100"/>
          <a:sy n="72" d="100"/>
        </p:scale>
        <p:origin x="-1326" y="-84"/>
      </p:cViewPr>
      <p:guideLst>
        <p:guide orient="horz" pos="2160"/>
        <p:guide pos="2880"/>
      </p:guideLst>
    </p:cSldViewPr>
  </p:slideViewPr>
  <p:outlineViewPr>
    <p:cViewPr>
      <p:scale>
        <a:sx n="33" d="100"/>
        <a:sy n="33" d="100"/>
      </p:scale>
      <p:origin x="0" y="915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AD5A529-4EF4-42A6-BC4F-F4BB8CE94CCF}" type="datetimeFigureOut">
              <a:rPr lang="en-US" smtClean="0"/>
              <a:pPr/>
              <a:t>9/28/2015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411C775-F356-4231-B634-E6A50B98C36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F411C775-F356-4231-B634-E6A50B98C36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411C775-F356-4231-B634-E6A50B98C369}"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F411C775-F356-4231-B634-E6A50B98C369}"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F411C775-F356-4231-B634-E6A50B98C369}"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smtClean="0"/>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6EAF3A7-4554-4855-B30E-7B4D15ED41E2}"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F411C775-F356-4231-B634-E6A50B98C36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F411C775-F356-4231-B634-E6A50B98C369}"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F411C775-F356-4231-B634-E6A50B98C369}"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F411C775-F356-4231-B634-E6A50B98C369}"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411C775-F356-4231-B634-E6A50B98C369}"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DF10E68-19D2-4E10-8295-6BCC25CC8CBB}" type="datetime1">
              <a:rPr lang="en-US" smtClean="0"/>
              <a:pPr/>
              <a:t>9/28/2015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983442-A14C-436F-8A70-DBAE3C3E9E2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0802B6-CC69-4D8D-83D7-58B38D317A85}" type="datetime1">
              <a:rPr lang="en-US" smtClean="0"/>
              <a:pPr/>
              <a:t>9/28/2015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983442-A14C-436F-8A70-DBAE3C3E9E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C5DA0CA-D1D7-4079-9B30-64AF8CCB3FF4}" type="datetime1">
              <a:rPr lang="en-US" smtClean="0"/>
              <a:pPr/>
              <a:t>9/28/2015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983442-A14C-436F-8A70-DBAE3C3E9E2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CF944C-49E8-4B3B-90A2-689F03A7132E}" type="datetime1">
              <a:rPr lang="en-US" smtClean="0"/>
              <a:pPr/>
              <a:t>9/28/2015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983442-A14C-436F-8A70-DBAE3C3E9E2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B7C100F-6702-4246-B6E7-6F75F7AD9377}" type="datetime1">
              <a:rPr lang="en-US" smtClean="0"/>
              <a:pPr/>
              <a:t>9/28/2015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983442-A14C-436F-8A70-DBAE3C3E9E2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BEE2036-CE99-4B3A-AED8-F51910282C40}" type="datetime1">
              <a:rPr lang="en-US" smtClean="0"/>
              <a:pPr/>
              <a:t>9/28/2015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983442-A14C-436F-8A70-DBAE3C3E9E2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4C638CF-5853-4F65-8254-4F1F7CC41BD3}" type="datetime1">
              <a:rPr lang="en-US" smtClean="0"/>
              <a:pPr/>
              <a:t>9/28/2015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983442-A14C-436F-8A70-DBAE3C3E9E2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DB0BF3F-651A-407B-959C-C8E46A9B5461}" type="datetime1">
              <a:rPr lang="en-US" smtClean="0"/>
              <a:pPr/>
              <a:t>9/28/2015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983442-A14C-436F-8A70-DBAE3C3E9E2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B950145-B97A-4FC0-A10C-F54AC14E24E1}" type="datetime1">
              <a:rPr lang="en-US" smtClean="0"/>
              <a:pPr/>
              <a:t>9/28/2015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983442-A14C-436F-8A70-DBAE3C3E9E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53CF10C-5280-4829-9617-74EA1F7985C6}" type="datetime1">
              <a:rPr lang="en-US" smtClean="0"/>
              <a:pPr/>
              <a:t>9/28/2015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983442-A14C-436F-8A70-DBAE3C3E9E2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ECD4BB2-E110-41C6-B738-BCA0C9A134E0}" type="datetime1">
              <a:rPr lang="en-US" smtClean="0"/>
              <a:pPr/>
              <a:t>9/28/2015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983442-A14C-436F-8A70-DBAE3C3E9E2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0A34AC5-9E06-42D3-B8C5-5A7F84B81910}" type="datetime1">
              <a:rPr lang="en-US" smtClean="0"/>
              <a:pPr/>
              <a:t>9/28/2015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983442-A14C-436F-8A70-DBAE3C3E9E2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983442-A14C-436F-8A70-DBAE3C3E9E2F}" type="slidenum">
              <a:rPr lang="en-US" smtClean="0"/>
              <a:pPr/>
              <a:t>1</a:t>
            </a:fld>
            <a:endParaRPr lang="en-US" dirty="0"/>
          </a:p>
        </p:txBody>
      </p:sp>
      <p:sp>
        <p:nvSpPr>
          <p:cNvPr id="2" name="Title 1"/>
          <p:cNvSpPr>
            <a:spLocks noGrp="1"/>
          </p:cNvSpPr>
          <p:nvPr>
            <p:ph type="title"/>
          </p:nvPr>
        </p:nvSpPr>
        <p:spPr>
          <a:xfrm>
            <a:off x="457200" y="457200"/>
            <a:ext cx="8229600" cy="5715000"/>
          </a:xfrm>
        </p:spPr>
        <p:txBody>
          <a:bodyPr>
            <a:noAutofit/>
          </a:bodyPr>
          <a:lstStyle/>
          <a:p>
            <a:pPr algn="ctr"/>
            <a:r>
              <a:rPr lang="en-US" sz="6000" b="1" dirty="0" smtClean="0">
                <a:solidFill>
                  <a:schemeClr val="tx1"/>
                </a:solidFill>
                <a:latin typeface="Cambria" pitchFamily="18" charset="0"/>
                <a:cs typeface="Arial" pitchFamily="34" charset="0"/>
              </a:rPr>
              <a:t>CENTRAL REGISTRY </a:t>
            </a:r>
            <a:br>
              <a:rPr lang="en-US" sz="6000" b="1" dirty="0" smtClean="0">
                <a:solidFill>
                  <a:schemeClr val="tx1"/>
                </a:solidFill>
                <a:latin typeface="Cambria" pitchFamily="18" charset="0"/>
                <a:cs typeface="Arial" pitchFamily="34" charset="0"/>
              </a:rPr>
            </a:br>
            <a:r>
              <a:rPr lang="en-US" sz="3600" b="1" dirty="0" smtClean="0">
                <a:solidFill>
                  <a:schemeClr val="tx1"/>
                </a:solidFill>
                <a:latin typeface="Cambria" pitchFamily="18" charset="0"/>
                <a:cs typeface="Arial" pitchFamily="34" charset="0"/>
              </a:rPr>
              <a:t>OF </a:t>
            </a:r>
            <a:br>
              <a:rPr lang="en-US" sz="3600" b="1" dirty="0" smtClean="0">
                <a:solidFill>
                  <a:schemeClr val="tx1"/>
                </a:solidFill>
                <a:latin typeface="Cambria" pitchFamily="18" charset="0"/>
                <a:cs typeface="Arial" pitchFamily="34" charset="0"/>
              </a:rPr>
            </a:br>
            <a:r>
              <a:rPr lang="en-US" sz="1500" dirty="0" smtClean="0">
                <a:solidFill>
                  <a:schemeClr val="tx1"/>
                </a:solidFill>
                <a:latin typeface="Cambria" pitchFamily="18" charset="0"/>
                <a:cs typeface="Arial" pitchFamily="34" charset="0"/>
              </a:rPr>
              <a:t/>
            </a:r>
            <a:br>
              <a:rPr lang="en-US" sz="1500" dirty="0" smtClean="0">
                <a:solidFill>
                  <a:schemeClr val="tx1"/>
                </a:solidFill>
                <a:latin typeface="Cambria" pitchFamily="18" charset="0"/>
                <a:cs typeface="Arial" pitchFamily="34" charset="0"/>
              </a:rPr>
            </a:br>
            <a:r>
              <a:rPr lang="en-US" sz="3000" b="1" dirty="0" smtClean="0">
                <a:solidFill>
                  <a:schemeClr val="tx1"/>
                </a:solidFill>
                <a:latin typeface="Cambria" pitchFamily="18" charset="0"/>
                <a:cs typeface="Arial" pitchFamily="34" charset="0"/>
              </a:rPr>
              <a:t>SECURITIZATION  ASSET  RECONSTRUCTION </a:t>
            </a:r>
            <a:br>
              <a:rPr lang="en-US" sz="3000" b="1" dirty="0" smtClean="0">
                <a:solidFill>
                  <a:schemeClr val="tx1"/>
                </a:solidFill>
                <a:latin typeface="Cambria" pitchFamily="18" charset="0"/>
                <a:cs typeface="Arial" pitchFamily="34" charset="0"/>
              </a:rPr>
            </a:br>
            <a:r>
              <a:rPr lang="en-US" sz="3000" dirty="0" smtClean="0">
                <a:solidFill>
                  <a:schemeClr val="tx1"/>
                </a:solidFill>
                <a:latin typeface="Cambria" pitchFamily="18" charset="0"/>
                <a:cs typeface="Arial" pitchFamily="34" charset="0"/>
              </a:rPr>
              <a:t>AND </a:t>
            </a:r>
            <a:br>
              <a:rPr lang="en-US" sz="3000" dirty="0" smtClean="0">
                <a:solidFill>
                  <a:schemeClr val="tx1"/>
                </a:solidFill>
                <a:latin typeface="Cambria" pitchFamily="18" charset="0"/>
                <a:cs typeface="Arial" pitchFamily="34" charset="0"/>
              </a:rPr>
            </a:br>
            <a:r>
              <a:rPr lang="en-US" sz="3000" b="1" dirty="0" smtClean="0">
                <a:solidFill>
                  <a:schemeClr val="tx1"/>
                </a:solidFill>
                <a:latin typeface="Cambria" pitchFamily="18" charset="0"/>
                <a:cs typeface="Arial" pitchFamily="34" charset="0"/>
              </a:rPr>
              <a:t>SECURITY INTEREST OF INDIA</a:t>
            </a:r>
            <a:br>
              <a:rPr lang="en-US" sz="3000" b="1" dirty="0" smtClean="0">
                <a:solidFill>
                  <a:schemeClr val="tx1"/>
                </a:solidFill>
                <a:latin typeface="Cambria" pitchFamily="18" charset="0"/>
                <a:cs typeface="Arial" pitchFamily="34" charset="0"/>
              </a:rPr>
            </a:br>
            <a:r>
              <a:rPr lang="en-US" sz="3600" b="1" dirty="0" smtClean="0">
                <a:solidFill>
                  <a:schemeClr val="tx1"/>
                </a:solidFill>
                <a:latin typeface="Cambria" pitchFamily="18" charset="0"/>
                <a:cs typeface="Arial" pitchFamily="34" charset="0"/>
              </a:rPr>
              <a:t/>
            </a:r>
            <a:br>
              <a:rPr lang="en-US" sz="3600" b="1" dirty="0" smtClean="0">
                <a:solidFill>
                  <a:schemeClr val="tx1"/>
                </a:solidFill>
                <a:latin typeface="Cambria" pitchFamily="18" charset="0"/>
                <a:cs typeface="Arial" pitchFamily="34" charset="0"/>
              </a:rPr>
            </a:br>
            <a:r>
              <a:rPr lang="en-US" sz="3600" b="1" dirty="0" smtClean="0">
                <a:solidFill>
                  <a:schemeClr val="tx1"/>
                </a:solidFill>
                <a:latin typeface="Cambria" pitchFamily="18" charset="0"/>
                <a:cs typeface="Arial" pitchFamily="34" charset="0"/>
              </a:rPr>
              <a:t>(CERSAI)</a:t>
            </a:r>
            <a:br>
              <a:rPr lang="en-US" sz="3600" b="1" dirty="0" smtClean="0">
                <a:solidFill>
                  <a:schemeClr val="tx1"/>
                </a:solidFill>
                <a:latin typeface="Cambria" pitchFamily="18" charset="0"/>
                <a:cs typeface="Arial" pitchFamily="34" charset="0"/>
              </a:rPr>
            </a:br>
            <a:r>
              <a:rPr lang="en-US" sz="3600" b="1" dirty="0" smtClean="0">
                <a:solidFill>
                  <a:schemeClr val="tx1"/>
                </a:solidFill>
                <a:latin typeface="Cambria" pitchFamily="18" charset="0"/>
                <a:cs typeface="Arial" pitchFamily="34" charset="0"/>
              </a:rPr>
              <a:t/>
            </a:r>
            <a:br>
              <a:rPr lang="en-US" sz="3600" b="1" dirty="0" smtClean="0">
                <a:solidFill>
                  <a:schemeClr val="tx1"/>
                </a:solidFill>
                <a:latin typeface="Cambria" pitchFamily="18" charset="0"/>
                <a:cs typeface="Arial" pitchFamily="34" charset="0"/>
              </a:rPr>
            </a:br>
            <a:r>
              <a:rPr lang="en-US" sz="3200" dirty="0" smtClean="0">
                <a:solidFill>
                  <a:schemeClr val="tx1"/>
                </a:solidFill>
                <a:latin typeface="Cambria" pitchFamily="18" charset="0"/>
                <a:cs typeface="Arial" pitchFamily="34" charset="0"/>
              </a:rPr>
              <a:t>Goa – 30.09.2015</a:t>
            </a:r>
            <a:endParaRPr lang="en-US" sz="3200" b="1" dirty="0">
              <a:solidFill>
                <a:schemeClr val="tx1"/>
              </a:solidFill>
              <a:latin typeface="Cambria" pitchFamily="18"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304800"/>
            <a:ext cx="8229600" cy="685800"/>
          </a:xfrm>
        </p:spPr>
        <p:txBody>
          <a:bodyPr>
            <a:normAutofit/>
          </a:bodyPr>
          <a:lstStyle/>
          <a:p>
            <a:pPr algn="ctr">
              <a:buNone/>
            </a:pPr>
            <a:r>
              <a:rPr lang="en-US" sz="3200" b="1" dirty="0" smtClean="0">
                <a:latin typeface="Times New Roman" pitchFamily="18" charset="0"/>
                <a:cs typeface="Times New Roman" pitchFamily="18" charset="0"/>
              </a:rPr>
              <a:t>The Central KYC Registry </a:t>
            </a:r>
            <a:endParaRPr lang="en-US" sz="3200" b="1"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B6983442-A14C-436F-8A70-DBAE3C3E9E2F}" type="slidenum">
              <a:rPr lang="en-US" smtClean="0"/>
              <a:pPr/>
              <a:t>10</a:t>
            </a:fld>
            <a:endParaRPr lang="en-US"/>
          </a:p>
        </p:txBody>
      </p:sp>
      <p:sp>
        <p:nvSpPr>
          <p:cNvPr id="4" name="Content Placeholder 1"/>
          <p:cNvSpPr txBox="1">
            <a:spLocks/>
          </p:cNvSpPr>
          <p:nvPr/>
        </p:nvSpPr>
        <p:spPr>
          <a:xfrm>
            <a:off x="609600" y="1219200"/>
            <a:ext cx="8229600" cy="5334000"/>
          </a:xfrm>
          <a:prstGeom prst="rect">
            <a:avLst/>
          </a:prstGeom>
        </p:spPr>
        <p:txBody>
          <a:bodyPr vert="horz">
            <a:noAutofit/>
          </a:bodyPr>
          <a:lstStyle/>
          <a:p>
            <a:pPr marL="365760" marR="0" lvl="0" indent="-256032" algn="just"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CERSAI have been given the mandate by the Govt. of India to establish and operate a Central KYC Registry for the entire financial sector. In due course this registry may cater to the KYC requirements of other sectors like telecom also.  </a:t>
            </a:r>
          </a:p>
          <a:p>
            <a:pPr marL="365760" marR="0" lvl="0" indent="-256032" algn="just"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9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65760" marR="0" lvl="0" indent="-256032" algn="just"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400" dirty="0" smtClean="0">
                <a:latin typeface="Times New Roman" pitchFamily="18" charset="0"/>
                <a:cs typeface="Times New Roman" pitchFamily="18" charset="0"/>
              </a:rPr>
              <a:t>Banks and other institutions will scan and upload their KYC documents on the KYC Registry Portal. </a:t>
            </a:r>
          </a:p>
          <a:p>
            <a:pPr marL="365760" marR="0" lvl="0" indent="-256032" algn="just"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lang="en-US" sz="1000" dirty="0" smtClean="0">
              <a:latin typeface="Times New Roman" pitchFamily="18" charset="0"/>
              <a:cs typeface="Times New Roman" pitchFamily="18" charset="0"/>
            </a:endParaRPr>
          </a:p>
          <a:p>
            <a:pPr marL="365760" marR="0" lvl="0" indent="-256032" algn="just"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Registry</a:t>
            </a:r>
            <a:r>
              <a:rPr kumimoji="0" lang="en-US" sz="24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will generate a unique KYC number for the customer. </a:t>
            </a:r>
          </a:p>
          <a:p>
            <a:pPr marL="365760" marR="0" lvl="0" indent="-256032" algn="just"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1050" b="0" i="0" u="none" strike="noStrike" kern="1200" cap="none" spc="0" normalizeH="0" noProof="0" dirty="0" smtClean="0">
              <a:ln>
                <a:noFill/>
              </a:ln>
              <a:solidFill>
                <a:schemeClr val="tx1"/>
              </a:solidFill>
              <a:effectLst/>
              <a:uLnTx/>
              <a:uFillTx/>
              <a:latin typeface="Times New Roman" pitchFamily="18" charset="0"/>
              <a:cs typeface="Times New Roman" pitchFamily="18" charset="0"/>
            </a:endParaRPr>
          </a:p>
          <a:p>
            <a:pPr marL="365760" marR="0" lvl="0" indent="-256032" algn="just"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400" baseline="0" dirty="0" smtClean="0">
                <a:latin typeface="Times New Roman" pitchFamily="18" charset="0"/>
                <a:cs typeface="Times New Roman" pitchFamily="18" charset="0"/>
              </a:rPr>
              <a:t>Customer</a:t>
            </a:r>
            <a:r>
              <a:rPr lang="en-US" sz="2400" dirty="0" smtClean="0">
                <a:latin typeface="Times New Roman" pitchFamily="18" charset="0"/>
                <a:cs typeface="Times New Roman" pitchFamily="18" charset="0"/>
              </a:rPr>
              <a:t> can quote this number and will not be required to submit his KYC documents again at the time of opening another account with any Banks/ mutual fund/ insurance company or capital market intermediary/ mutual fund etc.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1"/>
            <a:ext cx="8229600" cy="3809999"/>
          </a:xfrm>
        </p:spPr>
        <p:txBody>
          <a:bodyPr>
            <a:normAutofit/>
          </a:bodyPr>
          <a:lstStyle/>
          <a:p>
            <a:pPr lvl="0" algn="just">
              <a:defRPr/>
            </a:pPr>
            <a:r>
              <a:rPr lang="en-US" sz="2400" dirty="0" smtClean="0">
                <a:latin typeface="Times New Roman" pitchFamily="18" charset="0"/>
                <a:cs typeface="Times New Roman" pitchFamily="18" charset="0"/>
              </a:rPr>
              <a:t>Even otherwise institutions will be required to make a search in the database of KYC Registry before asking the customer for KYC documents. </a:t>
            </a:r>
          </a:p>
          <a:p>
            <a:pPr lvl="0" algn="just">
              <a:defRPr/>
            </a:pPr>
            <a:endParaRPr lang="en-US" sz="2400" dirty="0" smtClean="0">
              <a:latin typeface="Times New Roman" pitchFamily="18" charset="0"/>
              <a:cs typeface="Times New Roman" pitchFamily="18" charset="0"/>
            </a:endParaRPr>
          </a:p>
          <a:p>
            <a:pPr lvl="0" algn="just">
              <a:defRPr/>
            </a:pPr>
            <a:r>
              <a:rPr lang="en-US" sz="2400" dirty="0" smtClean="0">
                <a:latin typeface="Times New Roman" pitchFamily="18" charset="0"/>
                <a:cs typeface="Times New Roman" pitchFamily="18" charset="0"/>
              </a:rPr>
              <a:t>A facility of verification of KYC documents is also proposed in the second phase of the KYC Registry by creating links with Income Tax Department (PAN No verification), UID, Passport Office, RTO offices etc. </a:t>
            </a:r>
            <a:endParaRPr lang="en-US" sz="2400" dirty="0"/>
          </a:p>
        </p:txBody>
      </p:sp>
      <p:sp>
        <p:nvSpPr>
          <p:cNvPr id="3" name="Slide Number Placeholder 2"/>
          <p:cNvSpPr>
            <a:spLocks noGrp="1"/>
          </p:cNvSpPr>
          <p:nvPr>
            <p:ph type="sldNum" sz="quarter" idx="12"/>
          </p:nvPr>
        </p:nvSpPr>
        <p:spPr/>
        <p:txBody>
          <a:bodyPr/>
          <a:lstStyle/>
          <a:p>
            <a:fld id="{B6983442-A14C-436F-8A70-DBAE3C3E9E2F}"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983442-A14C-436F-8A70-DBAE3C3E9E2F}" type="slidenum">
              <a:rPr lang="en-US" smtClean="0"/>
              <a:pPr/>
              <a:t>12</a:t>
            </a:fld>
            <a:endParaRPr lang="en-US"/>
          </a:p>
        </p:txBody>
      </p:sp>
      <p:sp>
        <p:nvSpPr>
          <p:cNvPr id="4" name="Title 3"/>
          <p:cNvSpPr>
            <a:spLocks noGrp="1"/>
          </p:cNvSpPr>
          <p:nvPr>
            <p:ph type="title"/>
          </p:nvPr>
        </p:nvSpPr>
        <p:spPr>
          <a:xfrm>
            <a:off x="762000" y="2209800"/>
            <a:ext cx="6934200" cy="1143000"/>
          </a:xfrm>
        </p:spPr>
        <p:txBody>
          <a:bodyPr>
            <a:normAutofit/>
          </a:bodyPr>
          <a:lstStyle/>
          <a:p>
            <a:pPr algn="ctr"/>
            <a:r>
              <a:rPr lang="en-US" sz="5400" dirty="0" smtClean="0">
                <a:solidFill>
                  <a:schemeClr val="tx1"/>
                </a:solidFill>
              </a:rPr>
              <a:t>Thank You </a:t>
            </a:r>
            <a:endParaRPr lang="en-US" sz="54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8305800" cy="5410200"/>
          </a:xfrm>
        </p:spPr>
        <p:txBody>
          <a:bodyPr>
            <a:noAutofit/>
          </a:bodyPr>
          <a:lstStyle/>
          <a:p>
            <a:pPr lvl="0" algn="just">
              <a:buFont typeface="Wingdings" pitchFamily="2" charset="2"/>
              <a:buChar char="Ø"/>
            </a:pPr>
            <a:r>
              <a:rPr lang="en-US" sz="2100" dirty="0" smtClean="0">
                <a:latin typeface="Times New Roman" pitchFamily="18" charset="0"/>
                <a:cs typeface="Times New Roman" pitchFamily="18" charset="0"/>
              </a:rPr>
              <a:t>CERSAI is an electronic registry of encumbrances, available 24 x 7 on </a:t>
            </a:r>
            <a:r>
              <a:rPr lang="en-US" sz="2100" dirty="0" smtClean="0">
                <a:solidFill>
                  <a:schemeClr val="accent4">
                    <a:lumMod val="50000"/>
                  </a:schemeClr>
                </a:solidFill>
                <a:latin typeface="Times New Roman" pitchFamily="18" charset="0"/>
                <a:cs typeface="Times New Roman" pitchFamily="18" charset="0"/>
              </a:rPr>
              <a:t>www.cersai.org.in </a:t>
            </a:r>
          </a:p>
          <a:p>
            <a:pPr lvl="0" algn="just">
              <a:buNone/>
            </a:pPr>
            <a:endParaRPr lang="en-US" sz="1200" dirty="0">
              <a:latin typeface="Times New Roman" pitchFamily="18" charset="0"/>
              <a:cs typeface="Times New Roman" pitchFamily="18" charset="0"/>
            </a:endParaRPr>
          </a:p>
          <a:p>
            <a:pPr lvl="0" algn="just">
              <a:buFont typeface="Wingdings" pitchFamily="2" charset="2"/>
              <a:buChar char="Ø"/>
            </a:pPr>
            <a:r>
              <a:rPr lang="en-US" sz="2100" dirty="0" smtClean="0">
                <a:latin typeface="Times New Roman" pitchFamily="18" charset="0"/>
                <a:cs typeface="Times New Roman" pitchFamily="18" charset="0"/>
              </a:rPr>
              <a:t>It provides a platform for registration of mortgages created on immovable property by way of equitable mortgage.  </a:t>
            </a:r>
          </a:p>
          <a:p>
            <a:pPr lvl="0" algn="just">
              <a:buNone/>
            </a:pPr>
            <a:endParaRPr lang="en-US" sz="1050" dirty="0">
              <a:latin typeface="Times New Roman" pitchFamily="18" charset="0"/>
              <a:cs typeface="Times New Roman" pitchFamily="18" charset="0"/>
            </a:endParaRPr>
          </a:p>
          <a:p>
            <a:pPr lvl="0" algn="just">
              <a:buFont typeface="Wingdings" pitchFamily="2" charset="2"/>
              <a:buChar char="Ø"/>
            </a:pPr>
            <a:r>
              <a:rPr lang="en-US" sz="2100" dirty="0" smtClean="0">
                <a:latin typeface="Times New Roman" pitchFamily="18" charset="0"/>
                <a:cs typeface="Times New Roman" pitchFamily="18" charset="0"/>
              </a:rPr>
              <a:t>CERSAI was established on the recommendations of a Committee of Bankers under the aegis of Indian Banks’ Association to help Banks in averting frauds by way of multiple financing against the same property and has been operation from the 31</a:t>
            </a:r>
            <a:r>
              <a:rPr lang="en-US" sz="2100" baseline="30000" dirty="0" smtClean="0">
                <a:latin typeface="Times New Roman" pitchFamily="18" charset="0"/>
                <a:cs typeface="Times New Roman" pitchFamily="18" charset="0"/>
              </a:rPr>
              <a:t>st</a:t>
            </a:r>
            <a:r>
              <a:rPr lang="en-US" sz="2100" dirty="0" smtClean="0">
                <a:latin typeface="Times New Roman" pitchFamily="18" charset="0"/>
                <a:cs typeface="Times New Roman" pitchFamily="18" charset="0"/>
              </a:rPr>
              <a:t> March, 2011. </a:t>
            </a:r>
          </a:p>
          <a:p>
            <a:pPr lvl="0" algn="just">
              <a:buNone/>
            </a:pPr>
            <a:r>
              <a:rPr lang="en-US" sz="2100" dirty="0" smtClean="0">
                <a:latin typeface="Times New Roman" pitchFamily="18" charset="0"/>
                <a:cs typeface="Times New Roman" pitchFamily="18" charset="0"/>
              </a:rPr>
              <a:t>         </a:t>
            </a:r>
            <a:r>
              <a:rPr lang="en-US" sz="2000" b="1" u="sng" dirty="0" smtClean="0">
                <a:latin typeface="Times New Roman" pitchFamily="18" charset="0"/>
                <a:cs typeface="Times New Roman" pitchFamily="18" charset="0"/>
              </a:rPr>
              <a:t>As on </a:t>
            </a:r>
            <a:r>
              <a:rPr lang="en-US" sz="2000" b="1" u="sng" dirty="0" smtClean="0">
                <a:latin typeface="Times New Roman" pitchFamily="18" charset="0"/>
                <a:cs typeface="Times New Roman" pitchFamily="18" charset="0"/>
              </a:rPr>
              <a:t>31.08.2015</a:t>
            </a:r>
            <a:endParaRPr lang="en-US" sz="2000" b="1" u="sng" dirty="0" smtClean="0">
              <a:latin typeface="Times New Roman" pitchFamily="18" charset="0"/>
              <a:cs typeface="Times New Roman" pitchFamily="18" charset="0"/>
            </a:endParaRPr>
          </a:p>
          <a:p>
            <a:pPr lvl="1"/>
            <a:r>
              <a:rPr lang="en-US" sz="2000" dirty="0" smtClean="0">
                <a:latin typeface="Times New Roman" pitchFamily="18" charset="0"/>
                <a:cs typeface="Times New Roman" pitchFamily="18" charset="0"/>
              </a:rPr>
              <a:t>Total number of Banks/ FIs registering their records on CERSAI : </a:t>
            </a:r>
            <a:r>
              <a:rPr lang="en-US" sz="2000" b="1" dirty="0" smtClean="0">
                <a:latin typeface="Times New Roman" pitchFamily="18" charset="0"/>
                <a:cs typeface="Times New Roman" pitchFamily="18" charset="0"/>
              </a:rPr>
              <a:t>533</a:t>
            </a:r>
            <a:r>
              <a:rPr lang="en-US"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lvl="1"/>
            <a:r>
              <a:rPr lang="en-US" sz="2000" dirty="0" smtClean="0">
                <a:latin typeface="Times New Roman" pitchFamily="18" charset="0"/>
                <a:cs typeface="Times New Roman" pitchFamily="18" charset="0"/>
              </a:rPr>
              <a:t>Total number of registrations done   :      </a:t>
            </a:r>
            <a:r>
              <a:rPr lang="en-US" sz="2000" b="1" dirty="0" smtClean="0">
                <a:latin typeface="Times New Roman" pitchFamily="18" charset="0"/>
                <a:cs typeface="Times New Roman" pitchFamily="18" charset="0"/>
              </a:rPr>
              <a:t>1,38,00,697</a:t>
            </a:r>
            <a:endParaRPr lang="en-US" sz="2000" b="1" dirty="0" smtClean="0">
              <a:latin typeface="Times New Roman" pitchFamily="18" charset="0"/>
              <a:cs typeface="Times New Roman" pitchFamily="18" charset="0"/>
            </a:endParaRPr>
          </a:p>
          <a:p>
            <a:pPr lvl="1"/>
            <a:r>
              <a:rPr lang="en-US" sz="2000" dirty="0" smtClean="0">
                <a:latin typeface="Times New Roman" pitchFamily="18" charset="0"/>
                <a:cs typeface="Times New Roman" pitchFamily="18" charset="0"/>
              </a:rPr>
              <a:t>Total number of Users :       </a:t>
            </a:r>
            <a:r>
              <a:rPr lang="en-US" sz="2000" b="1" dirty="0" smtClean="0">
                <a:latin typeface="Times New Roman" pitchFamily="18" charset="0"/>
                <a:cs typeface="Times New Roman" pitchFamily="18" charset="0"/>
              </a:rPr>
              <a:t>1,85,904</a:t>
            </a:r>
            <a:endParaRPr lang="en-US" sz="2000" dirty="0" smtClean="0">
              <a:latin typeface="Times New Roman" pitchFamily="18" charset="0"/>
              <a:cs typeface="Times New Roman" pitchFamily="18" charset="0"/>
            </a:endParaRPr>
          </a:p>
          <a:p>
            <a:pPr lvl="1" algn="just">
              <a:buFont typeface="Wingdings" pitchFamily="2" charset="2"/>
              <a:buChar char="Ø"/>
            </a:pPr>
            <a:endParaRPr lang="en-US" sz="11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983442-A14C-436F-8A70-DBAE3C3E9E2F}" type="slidenum">
              <a:rPr lang="en-US" smtClean="0"/>
              <a:pPr/>
              <a:t>2</a:t>
            </a:fld>
            <a:endParaRPr lang="en-US"/>
          </a:p>
        </p:txBody>
      </p:sp>
      <p:sp>
        <p:nvSpPr>
          <p:cNvPr id="2" name="Title 1"/>
          <p:cNvSpPr>
            <a:spLocks noGrp="1"/>
          </p:cNvSpPr>
          <p:nvPr>
            <p:ph type="title"/>
          </p:nvPr>
        </p:nvSpPr>
        <p:spPr>
          <a:xfrm>
            <a:off x="457200" y="274638"/>
            <a:ext cx="8229600" cy="944562"/>
          </a:xfrm>
        </p:spPr>
        <p:txBody>
          <a:bodyPr>
            <a:normAutofit/>
          </a:bodyPr>
          <a:lstStyle/>
          <a:p>
            <a:r>
              <a:rPr lang="en-US" sz="3200" b="1" u="sng" dirty="0" smtClean="0">
                <a:solidFill>
                  <a:schemeClr val="tx1"/>
                </a:solidFill>
                <a:latin typeface="Times New Roman" pitchFamily="18" charset="0"/>
                <a:cs typeface="Times New Roman" pitchFamily="18" charset="0"/>
              </a:rPr>
              <a:t>GENESIS </a:t>
            </a:r>
            <a:endParaRPr lang="en-US" sz="3200" dirty="0">
              <a:solidFill>
                <a:schemeClr val="tx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983442-A14C-436F-8A70-DBAE3C3E9E2F}" type="slidenum">
              <a:rPr lang="en-US" smtClean="0"/>
              <a:pPr/>
              <a:t>3</a:t>
            </a:fld>
            <a:endParaRPr lang="en-US"/>
          </a:p>
        </p:txBody>
      </p:sp>
      <p:sp>
        <p:nvSpPr>
          <p:cNvPr id="4" name="Title 3"/>
          <p:cNvSpPr>
            <a:spLocks noGrp="1"/>
          </p:cNvSpPr>
          <p:nvPr>
            <p:ph type="title"/>
          </p:nvPr>
        </p:nvSpPr>
        <p:spPr>
          <a:xfrm>
            <a:off x="457200" y="274638"/>
            <a:ext cx="8229600" cy="487362"/>
          </a:xfrm>
        </p:spPr>
        <p:txBody>
          <a:bodyPr>
            <a:normAutofit fontScale="90000"/>
          </a:bodyPr>
          <a:lstStyle/>
          <a:p>
            <a:pPr algn="ctr"/>
            <a:r>
              <a:rPr lang="en-US" sz="3200" dirty="0" smtClean="0">
                <a:solidFill>
                  <a:schemeClr val="tx1"/>
                </a:solidFill>
                <a:latin typeface="Times New Roman" pitchFamily="18" charset="0"/>
                <a:cs typeface="Times New Roman" pitchFamily="18" charset="0"/>
              </a:rPr>
              <a:t>Top 10 Banks/HFCs in terms of Registration</a:t>
            </a:r>
            <a:endParaRPr lang="en-US" sz="3200" dirty="0">
              <a:solidFill>
                <a:schemeClr val="tx1"/>
              </a:solidFill>
              <a:latin typeface="Times New Roman" pitchFamily="18" charset="0"/>
              <a:cs typeface="Times New Roman" pitchFamily="18" charset="0"/>
            </a:endParaRPr>
          </a:p>
        </p:txBody>
      </p:sp>
      <p:graphicFrame>
        <p:nvGraphicFramePr>
          <p:cNvPr id="7" name="Table 6"/>
          <p:cNvGraphicFramePr>
            <a:graphicFrameLocks noGrp="1"/>
          </p:cNvGraphicFramePr>
          <p:nvPr/>
        </p:nvGraphicFramePr>
        <p:xfrm>
          <a:off x="990600" y="1281332"/>
          <a:ext cx="6248403" cy="4814666"/>
        </p:xfrm>
        <a:graphic>
          <a:graphicData uri="http://schemas.openxmlformats.org/drawingml/2006/table">
            <a:tbl>
              <a:tblPr firstRow="1" bandRow="1">
                <a:tableStyleId>{2D5ABB26-0587-4C30-8999-92F81FD0307C}</a:tableStyleId>
              </a:tblPr>
              <a:tblGrid>
                <a:gridCol w="4419600"/>
                <a:gridCol w="1828803"/>
              </a:tblGrid>
              <a:tr h="431438">
                <a:tc>
                  <a:txBody>
                    <a:bodyPr/>
                    <a:lstStyle/>
                    <a:p>
                      <a:pPr marL="0" marR="0" algn="ctr">
                        <a:lnSpc>
                          <a:spcPct val="115000"/>
                        </a:lnSpc>
                        <a:spcBef>
                          <a:spcPts val="0"/>
                        </a:spcBef>
                        <a:spcAft>
                          <a:spcPts val="0"/>
                        </a:spcAft>
                      </a:pPr>
                      <a:r>
                        <a:rPr lang="en-US" sz="2300" b="1" u="sng" dirty="0" smtClean="0">
                          <a:latin typeface="Times New Roman" pitchFamily="18" charset="0"/>
                          <a:cs typeface="Times New Roman" pitchFamily="18" charset="0"/>
                        </a:rPr>
                        <a:t>Institution </a:t>
                      </a:r>
                      <a:r>
                        <a:rPr lang="en-US" sz="2300" b="1" u="sng" dirty="0">
                          <a:latin typeface="Times New Roman" pitchFamily="18" charset="0"/>
                          <a:cs typeface="Times New Roman" pitchFamily="18" charset="0"/>
                        </a:rPr>
                        <a:t>Name </a:t>
                      </a:r>
                      <a:endParaRPr lang="en-US" sz="2300" b="1" u="sng"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405765" algn="ctr">
                        <a:lnSpc>
                          <a:spcPct val="115000"/>
                        </a:lnSpc>
                        <a:spcBef>
                          <a:spcPts val="0"/>
                        </a:spcBef>
                        <a:spcAft>
                          <a:spcPts val="0"/>
                        </a:spcAft>
                      </a:pPr>
                      <a:r>
                        <a:rPr lang="en-US" sz="2300" b="1" u="none" dirty="0" smtClean="0">
                          <a:latin typeface="Times New Roman" pitchFamily="18" charset="0"/>
                          <a:cs typeface="Times New Roman" pitchFamily="18" charset="0"/>
                        </a:rPr>
                        <a:t>     </a:t>
                      </a:r>
                      <a:r>
                        <a:rPr lang="en-US" sz="2300" b="1" u="sng" dirty="0" smtClean="0">
                          <a:latin typeface="Times New Roman" pitchFamily="18" charset="0"/>
                          <a:cs typeface="Times New Roman" pitchFamily="18" charset="0"/>
                        </a:rPr>
                        <a:t>Count</a:t>
                      </a:r>
                      <a:endParaRPr lang="en-US" sz="2300" b="1" u="sng"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912">
                <a:tc>
                  <a:txBody>
                    <a:bodyPr/>
                    <a:lstStyle/>
                    <a:p>
                      <a:pPr marL="0" algn="l" rtl="0" eaLnBrk="1" fontAlgn="b" latinLnBrk="0" hangingPunct="1"/>
                      <a:r>
                        <a:rPr kumimoji="0" lang="en-US" sz="2200" b="0" kern="1200" dirty="0" smtClean="0">
                          <a:solidFill>
                            <a:srgbClr val="000000"/>
                          </a:solidFill>
                          <a:latin typeface="Times New Roman" pitchFamily="18" charset="0"/>
                          <a:ea typeface="Tahoma" pitchFamily="34" charset="0"/>
                          <a:cs typeface="Times New Roman" pitchFamily="18" charset="0"/>
                        </a:rPr>
                        <a:t>STATE BANK OF INDIA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r>
                        <a:rPr kumimoji="0" lang="en-US" sz="2200" b="0" kern="1200" dirty="0" smtClean="0">
                          <a:solidFill>
                            <a:srgbClr val="000000"/>
                          </a:solidFill>
                          <a:latin typeface="Times New Roman" pitchFamily="18" charset="0"/>
                          <a:ea typeface="Tahoma" pitchFamily="34" charset="0"/>
                          <a:cs typeface="Times New Roman" pitchFamily="18" charset="0"/>
                        </a:rPr>
                        <a:t>2,315,614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912">
                <a:tc>
                  <a:txBody>
                    <a:bodyPr/>
                    <a:lstStyle/>
                    <a:p>
                      <a:pPr marL="0" algn="l" rtl="0" eaLnBrk="1" fontAlgn="b" latinLnBrk="0" hangingPunct="1"/>
                      <a:r>
                        <a:rPr kumimoji="0" lang="en-US" sz="2200" b="0" kern="1200" dirty="0" smtClean="0">
                          <a:solidFill>
                            <a:srgbClr val="000000"/>
                          </a:solidFill>
                          <a:latin typeface="Times New Roman" pitchFamily="18" charset="0"/>
                          <a:ea typeface="Tahoma" pitchFamily="34" charset="0"/>
                          <a:cs typeface="Times New Roman" pitchFamily="18" charset="0"/>
                        </a:rPr>
                        <a:t>HDFC LIMITED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r>
                        <a:rPr kumimoji="0" lang="en-US" sz="2200" b="0" kern="1200" dirty="0" smtClean="0">
                          <a:solidFill>
                            <a:srgbClr val="000000"/>
                          </a:solidFill>
                          <a:latin typeface="Times New Roman" pitchFamily="18" charset="0"/>
                          <a:ea typeface="Tahoma" pitchFamily="34" charset="0"/>
                          <a:cs typeface="Times New Roman" pitchFamily="18" charset="0"/>
                        </a:rPr>
                        <a:t>1,671,317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912">
                <a:tc>
                  <a:txBody>
                    <a:bodyPr/>
                    <a:lstStyle/>
                    <a:p>
                      <a:pPr marL="0" algn="l" rtl="0" eaLnBrk="1" fontAlgn="b" latinLnBrk="0" hangingPunct="1"/>
                      <a:r>
                        <a:rPr kumimoji="0" lang="en-US" sz="2200" b="0" kern="1200" dirty="0" smtClean="0">
                          <a:solidFill>
                            <a:srgbClr val="000000"/>
                          </a:solidFill>
                          <a:latin typeface="Times New Roman" pitchFamily="18" charset="0"/>
                          <a:ea typeface="Tahoma" pitchFamily="34" charset="0"/>
                          <a:cs typeface="Times New Roman" pitchFamily="18" charset="0"/>
                        </a:rPr>
                        <a:t>LIC HOUSING FINANCE LIMITED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r>
                        <a:rPr kumimoji="0" lang="en-US" sz="2200" b="0" kern="1200" dirty="0" smtClean="0">
                          <a:solidFill>
                            <a:srgbClr val="000000"/>
                          </a:solidFill>
                          <a:latin typeface="Times New Roman" pitchFamily="18" charset="0"/>
                          <a:ea typeface="Tahoma" pitchFamily="34" charset="0"/>
                          <a:cs typeface="Times New Roman" pitchFamily="18" charset="0"/>
                        </a:rPr>
                        <a:t>835,536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912">
                <a:tc>
                  <a:txBody>
                    <a:bodyPr/>
                    <a:lstStyle/>
                    <a:p>
                      <a:pPr marL="0" algn="l" rtl="0" eaLnBrk="1" fontAlgn="b" latinLnBrk="0" hangingPunct="1"/>
                      <a:r>
                        <a:rPr kumimoji="0" lang="en-US" sz="2200" b="0" kern="1200" dirty="0" smtClean="0">
                          <a:solidFill>
                            <a:srgbClr val="000000"/>
                          </a:solidFill>
                          <a:latin typeface="Times New Roman" pitchFamily="18" charset="0"/>
                          <a:ea typeface="Tahoma" pitchFamily="34" charset="0"/>
                          <a:cs typeface="Times New Roman" pitchFamily="18" charset="0"/>
                        </a:rPr>
                        <a:t>ICICI BANK LIMITED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r>
                        <a:rPr kumimoji="0" lang="en-US" sz="2200" b="0" kern="1200" dirty="0" smtClean="0">
                          <a:solidFill>
                            <a:srgbClr val="000000"/>
                          </a:solidFill>
                          <a:latin typeface="Times New Roman" pitchFamily="18" charset="0"/>
                          <a:ea typeface="Tahoma" pitchFamily="34" charset="0"/>
                          <a:cs typeface="Times New Roman" pitchFamily="18" charset="0"/>
                        </a:rPr>
                        <a:t>632,523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912">
                <a:tc>
                  <a:txBody>
                    <a:bodyPr/>
                    <a:lstStyle/>
                    <a:p>
                      <a:pPr marL="0" algn="l" rtl="0" eaLnBrk="1" fontAlgn="b" latinLnBrk="0" hangingPunct="1"/>
                      <a:r>
                        <a:rPr kumimoji="0" lang="en-US" sz="2200" b="0" kern="1200" dirty="0" smtClean="0">
                          <a:solidFill>
                            <a:srgbClr val="000000"/>
                          </a:solidFill>
                          <a:latin typeface="Times New Roman" pitchFamily="18" charset="0"/>
                          <a:ea typeface="Tahoma" pitchFamily="34" charset="0"/>
                          <a:cs typeface="Times New Roman" pitchFamily="18" charset="0"/>
                        </a:rPr>
                        <a:t>AXIS BANK LTD.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r>
                        <a:rPr kumimoji="0" lang="en-US" sz="2200" b="0" kern="1200" dirty="0" smtClean="0">
                          <a:solidFill>
                            <a:srgbClr val="000000"/>
                          </a:solidFill>
                          <a:latin typeface="Times New Roman" pitchFamily="18" charset="0"/>
                          <a:ea typeface="Tahoma" pitchFamily="34" charset="0"/>
                          <a:cs typeface="Times New Roman" pitchFamily="18" charset="0"/>
                        </a:rPr>
                        <a:t>454,535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912">
                <a:tc>
                  <a:txBody>
                    <a:bodyPr/>
                    <a:lstStyle/>
                    <a:p>
                      <a:pPr marL="0" algn="l" rtl="0" eaLnBrk="1" fontAlgn="b" latinLnBrk="0" hangingPunct="1"/>
                      <a:r>
                        <a:rPr kumimoji="0" lang="en-US" sz="2200" b="0" kern="1200" dirty="0" smtClean="0">
                          <a:solidFill>
                            <a:srgbClr val="000000"/>
                          </a:solidFill>
                          <a:latin typeface="Times New Roman" pitchFamily="18" charset="0"/>
                          <a:ea typeface="Tahoma" pitchFamily="34" charset="0"/>
                          <a:cs typeface="Times New Roman" pitchFamily="18" charset="0"/>
                        </a:rPr>
                        <a:t>PUNJAB NATIONAL BANK</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r>
                        <a:rPr kumimoji="0" lang="en-US" sz="2200" b="0" kern="1200" dirty="0" smtClean="0">
                          <a:solidFill>
                            <a:srgbClr val="000000"/>
                          </a:solidFill>
                          <a:latin typeface="Times New Roman" pitchFamily="18" charset="0"/>
                          <a:ea typeface="Tahoma" pitchFamily="34" charset="0"/>
                          <a:cs typeface="Times New Roman" pitchFamily="18" charset="0"/>
                        </a:rPr>
                        <a:t>437,570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912">
                <a:tc>
                  <a:txBody>
                    <a:bodyPr/>
                    <a:lstStyle/>
                    <a:p>
                      <a:pPr marL="0" algn="l" rtl="0" eaLnBrk="1" fontAlgn="b" latinLnBrk="0" hangingPunct="1"/>
                      <a:r>
                        <a:rPr kumimoji="0" lang="en-US" sz="2200" b="0" kern="1200" dirty="0" smtClean="0">
                          <a:solidFill>
                            <a:srgbClr val="000000"/>
                          </a:solidFill>
                          <a:latin typeface="Times New Roman" pitchFamily="18" charset="0"/>
                          <a:ea typeface="Tahoma" pitchFamily="34" charset="0"/>
                          <a:cs typeface="Times New Roman" pitchFamily="18" charset="0"/>
                        </a:rPr>
                        <a:t>UNION BANK OF INDIA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r>
                        <a:rPr kumimoji="0" lang="en-US" sz="2200" b="0" kern="1200" dirty="0" smtClean="0">
                          <a:solidFill>
                            <a:srgbClr val="000000"/>
                          </a:solidFill>
                          <a:latin typeface="Times New Roman" pitchFamily="18" charset="0"/>
                          <a:ea typeface="Tahoma" pitchFamily="34" charset="0"/>
                          <a:cs typeface="Times New Roman" pitchFamily="18" charset="0"/>
                        </a:rPr>
                        <a:t>353,914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912">
                <a:tc>
                  <a:txBody>
                    <a:bodyPr/>
                    <a:lstStyle/>
                    <a:p>
                      <a:pPr marL="0" algn="l" rtl="0" eaLnBrk="1" fontAlgn="b" latinLnBrk="0" hangingPunct="1"/>
                      <a:r>
                        <a:rPr kumimoji="0" lang="en-US" sz="2200" b="0" kern="1200" dirty="0" smtClean="0">
                          <a:solidFill>
                            <a:srgbClr val="000000"/>
                          </a:solidFill>
                          <a:latin typeface="Times New Roman" pitchFamily="18" charset="0"/>
                          <a:ea typeface="Tahoma" pitchFamily="34" charset="0"/>
                          <a:cs typeface="Times New Roman" pitchFamily="18" charset="0"/>
                        </a:rPr>
                        <a:t>CANARA BANK</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r>
                        <a:rPr kumimoji="0" lang="en-US" sz="2200" b="0" kern="1200" dirty="0" smtClean="0">
                          <a:solidFill>
                            <a:srgbClr val="000000"/>
                          </a:solidFill>
                          <a:latin typeface="Times New Roman" pitchFamily="18" charset="0"/>
                          <a:ea typeface="Tahoma" pitchFamily="34" charset="0"/>
                          <a:cs typeface="Times New Roman" pitchFamily="18" charset="0"/>
                        </a:rPr>
                        <a:t>342,315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912">
                <a:tc>
                  <a:txBody>
                    <a:bodyPr/>
                    <a:lstStyle/>
                    <a:p>
                      <a:pPr marL="0" algn="l" rtl="0" eaLnBrk="1" fontAlgn="b" latinLnBrk="0" hangingPunct="1"/>
                      <a:r>
                        <a:rPr kumimoji="0" lang="en-US" sz="2200" b="0" kern="1200" dirty="0" smtClean="0">
                          <a:solidFill>
                            <a:srgbClr val="000000"/>
                          </a:solidFill>
                          <a:latin typeface="Times New Roman" pitchFamily="18" charset="0"/>
                          <a:ea typeface="Tahoma" pitchFamily="34" charset="0"/>
                          <a:cs typeface="Times New Roman" pitchFamily="18" charset="0"/>
                        </a:rPr>
                        <a:t>BANK OF INDIA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r>
                        <a:rPr kumimoji="0" lang="en-US" sz="2200" b="0" kern="1200" dirty="0" smtClean="0">
                          <a:solidFill>
                            <a:srgbClr val="000000"/>
                          </a:solidFill>
                          <a:latin typeface="Times New Roman" pitchFamily="18" charset="0"/>
                          <a:ea typeface="Tahoma" pitchFamily="34" charset="0"/>
                          <a:cs typeface="Times New Roman" pitchFamily="18" charset="0"/>
                        </a:rPr>
                        <a:t>336,574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912">
                <a:tc>
                  <a:txBody>
                    <a:bodyPr/>
                    <a:lstStyle/>
                    <a:p>
                      <a:pPr marL="0" algn="l" rtl="0" eaLnBrk="1" fontAlgn="b" latinLnBrk="0" hangingPunct="1"/>
                      <a:r>
                        <a:rPr kumimoji="0" lang="en-US" sz="2200" b="0" kern="1200" dirty="0" smtClean="0">
                          <a:solidFill>
                            <a:srgbClr val="000000"/>
                          </a:solidFill>
                          <a:latin typeface="Times New Roman" pitchFamily="18" charset="0"/>
                          <a:ea typeface="Tahoma" pitchFamily="34" charset="0"/>
                          <a:cs typeface="Times New Roman" pitchFamily="18" charset="0"/>
                        </a:rPr>
                        <a:t>BANK OF BARODA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r>
                        <a:rPr kumimoji="0" lang="en-US" sz="2200" b="0" kern="1200" dirty="0" smtClean="0">
                          <a:solidFill>
                            <a:srgbClr val="000000"/>
                          </a:solidFill>
                          <a:latin typeface="Times New Roman" pitchFamily="18" charset="0"/>
                          <a:ea typeface="Tahoma" pitchFamily="34" charset="0"/>
                          <a:cs typeface="Times New Roman" pitchFamily="18" charset="0"/>
                        </a:rPr>
                        <a:t>3,30,000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4108">
                <a:tc>
                  <a:txBody>
                    <a:bodyPr/>
                    <a:lstStyle/>
                    <a:p>
                      <a:pPr marL="0" marR="0" algn="ctr" rtl="0" eaLnBrk="1" latinLnBrk="0" hangingPunct="1">
                        <a:lnSpc>
                          <a:spcPct val="115000"/>
                        </a:lnSpc>
                        <a:spcBef>
                          <a:spcPts val="0"/>
                        </a:spcBef>
                        <a:spcAft>
                          <a:spcPts val="0"/>
                        </a:spcAft>
                      </a:pPr>
                      <a:r>
                        <a:rPr kumimoji="0" lang="en-US" sz="2200" b="1" kern="1200" dirty="0" smtClean="0">
                          <a:solidFill>
                            <a:srgbClr val="000000"/>
                          </a:solidFill>
                          <a:latin typeface="Times New Roman" pitchFamily="18" charset="0"/>
                          <a:ea typeface="Tahoma" pitchFamily="34" charset="0"/>
                          <a:cs typeface="Times New Roman" pitchFamily="18" charset="0"/>
                        </a:rPr>
                        <a:t>TOTAL </a:t>
                      </a:r>
                      <a:endParaRPr kumimoji="0" lang="en-US" sz="2200" b="1" kern="1200" dirty="0">
                        <a:solidFill>
                          <a:srgbClr val="000000"/>
                        </a:solidFill>
                        <a:latin typeface="Times New Roman" pitchFamily="18" charset="0"/>
                        <a:ea typeface="Tahoma" pitchFamily="34" charset="0"/>
                        <a:cs typeface="Times New Roman"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r>
                        <a:rPr kumimoji="0" lang="en-US" sz="2400" b="1" kern="1200" dirty="0" smtClean="0">
                          <a:solidFill>
                            <a:srgbClr val="000000"/>
                          </a:solidFill>
                          <a:latin typeface="Times New Roman" pitchFamily="18" charset="0"/>
                          <a:ea typeface="Tahoma" pitchFamily="34" charset="0"/>
                          <a:cs typeface="Times New Roman" pitchFamily="18" charset="0"/>
                        </a:rPr>
                        <a:t>77,09,898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extBox 4"/>
          <p:cNvSpPr txBox="1"/>
          <p:nvPr/>
        </p:nvSpPr>
        <p:spPr>
          <a:xfrm>
            <a:off x="5943600" y="841830"/>
            <a:ext cx="2953662" cy="369332"/>
          </a:xfrm>
          <a:prstGeom prst="rect">
            <a:avLst/>
          </a:prstGeom>
          <a:noFill/>
        </p:spPr>
        <p:txBody>
          <a:bodyPr wrap="square" rtlCol="0">
            <a:spAutoFit/>
          </a:bodyPr>
          <a:lstStyle/>
          <a:p>
            <a:r>
              <a:rPr lang="en-US" b="1" dirty="0" smtClean="0"/>
              <a:t>As on 31</a:t>
            </a:r>
            <a:r>
              <a:rPr lang="en-US" b="1" baseline="30000" dirty="0" smtClean="0"/>
              <a:t>st</a:t>
            </a:r>
            <a:r>
              <a:rPr lang="en-US" b="1" dirty="0" smtClean="0"/>
              <a:t> </a:t>
            </a:r>
            <a:r>
              <a:rPr lang="en-US" b="1" dirty="0" smtClean="0"/>
              <a:t>August, </a:t>
            </a:r>
            <a:r>
              <a:rPr lang="en-US" b="1" dirty="0" smtClean="0"/>
              <a:t>2015</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228600"/>
            <a:ext cx="7481776" cy="533400"/>
          </a:xfrm>
        </p:spPr>
        <p:txBody>
          <a:bodyPr/>
          <a:lstStyle/>
          <a:p>
            <a:pPr algn="ctr">
              <a:defRPr/>
            </a:pPr>
            <a:r>
              <a:rPr lang="en-US" sz="3200" b="1" dirty="0" smtClean="0">
                <a:solidFill>
                  <a:schemeClr val="tx1"/>
                </a:solidFill>
                <a:latin typeface="Times New Roman" pitchFamily="18" charset="0"/>
                <a:cs typeface="Times New Roman" pitchFamily="18" charset="0"/>
              </a:rPr>
              <a:t>State Wise Registration     </a:t>
            </a:r>
            <a:r>
              <a:rPr lang="en-US" sz="2400" b="1" dirty="0" smtClean="0">
                <a:solidFill>
                  <a:schemeClr val="tx1"/>
                </a:solidFill>
                <a:latin typeface="Times New Roman" pitchFamily="18" charset="0"/>
                <a:cs typeface="Times New Roman" pitchFamily="18" charset="0"/>
              </a:rPr>
              <a:t>(</a:t>
            </a:r>
            <a:r>
              <a:rPr lang="en-US" sz="1800" b="1" dirty="0" smtClean="0">
                <a:solidFill>
                  <a:schemeClr val="tx1"/>
                </a:solidFill>
                <a:latin typeface="Times New Roman" pitchFamily="18" charset="0"/>
                <a:cs typeface="Times New Roman" pitchFamily="18" charset="0"/>
              </a:rPr>
              <a:t>As on 31</a:t>
            </a:r>
            <a:r>
              <a:rPr lang="en-US" sz="1800" b="1" baseline="30000" dirty="0" smtClean="0">
                <a:solidFill>
                  <a:schemeClr val="tx1"/>
                </a:solidFill>
                <a:latin typeface="Times New Roman" pitchFamily="18" charset="0"/>
                <a:cs typeface="Times New Roman" pitchFamily="18" charset="0"/>
              </a:rPr>
              <a:t>st</a:t>
            </a:r>
            <a:r>
              <a:rPr lang="en-US" sz="1800" b="1" dirty="0" smtClean="0">
                <a:solidFill>
                  <a:schemeClr val="tx1"/>
                </a:solidFill>
                <a:latin typeface="Times New Roman" pitchFamily="18" charset="0"/>
                <a:cs typeface="Times New Roman" pitchFamily="18" charset="0"/>
              </a:rPr>
              <a:t> August, 2015)</a:t>
            </a:r>
            <a:r>
              <a:rPr lang="en-US" sz="2400" b="1" dirty="0" smtClean="0">
                <a:solidFill>
                  <a:schemeClr val="tx1"/>
                </a:solidFill>
                <a:latin typeface="Times New Roman" pitchFamily="18" charset="0"/>
                <a:cs typeface="Times New Roman" pitchFamily="18" charset="0"/>
              </a:rPr>
              <a:t> </a:t>
            </a:r>
            <a:endParaRPr lang="en-US" sz="3200" b="1" dirty="0">
              <a:solidFill>
                <a:schemeClr val="tx1"/>
              </a:solidFill>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95EB38C6-F0D1-4B63-9498-22DF1E872D4C}" type="slidenum">
              <a:rPr lang="en-US" smtClean="0"/>
              <a:pPr>
                <a:defRPr/>
              </a:pPr>
              <a:t>4</a:t>
            </a:fld>
            <a:endParaRPr lang="en-US"/>
          </a:p>
        </p:txBody>
      </p:sp>
      <p:graphicFrame>
        <p:nvGraphicFramePr>
          <p:cNvPr id="9" name="Content Placeholder 6"/>
          <p:cNvGraphicFramePr>
            <a:graphicFrameLocks/>
          </p:cNvGraphicFramePr>
          <p:nvPr/>
        </p:nvGraphicFramePr>
        <p:xfrm>
          <a:off x="533400" y="885825"/>
          <a:ext cx="3810000" cy="5793704"/>
        </p:xfrm>
        <a:graphic>
          <a:graphicData uri="http://schemas.openxmlformats.org/drawingml/2006/table">
            <a:tbl>
              <a:tblPr firstRow="1" bandRow="1">
                <a:tableStyleId>{2D5ABB26-0587-4C30-8999-92F81FD0307C}</a:tableStyleId>
              </a:tblPr>
              <a:tblGrid>
                <a:gridCol w="1913236"/>
                <a:gridCol w="1896764"/>
              </a:tblGrid>
              <a:tr h="287383">
                <a:tc>
                  <a:txBody>
                    <a:bodyPr/>
                    <a:lstStyle/>
                    <a:p>
                      <a:pPr marL="0" marR="0" algn="ctr">
                        <a:lnSpc>
                          <a:spcPct val="115000"/>
                        </a:lnSpc>
                        <a:spcBef>
                          <a:spcPts val="0"/>
                        </a:spcBef>
                        <a:spcAft>
                          <a:spcPts val="0"/>
                        </a:spcAft>
                      </a:pPr>
                      <a:r>
                        <a:rPr lang="en-US" sz="1600" b="1" u="sng" dirty="0" smtClean="0">
                          <a:latin typeface="Times New Roman" pitchFamily="18" charset="0"/>
                          <a:cs typeface="Times New Roman" pitchFamily="18" charset="0"/>
                        </a:rPr>
                        <a:t>State Wise </a:t>
                      </a:r>
                      <a:endParaRPr lang="en-US" sz="1600" b="1" u="sng"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u="sng" dirty="0" smtClean="0">
                          <a:latin typeface="Times New Roman" pitchFamily="18" charset="0"/>
                          <a:cs typeface="Times New Roman" pitchFamily="18" charset="0"/>
                        </a:rPr>
                        <a:t>Registration Count</a:t>
                      </a:r>
                      <a:endParaRPr lang="en-US" sz="1600" b="1" u="sng"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383">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Maharashtra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2,281,198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383">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Tamil Nadu</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1,588,461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383">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Andhra Pradesh</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1,347,669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383">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Uttar Pradesh</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1,152,056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383">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Kerala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1,129,114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383">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Gujarat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1,082,478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383">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Karnataka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1,053,080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383">
                <a:tc>
                  <a:txBody>
                    <a:bodyPr/>
                    <a:lstStyle/>
                    <a:p>
                      <a:pPr marL="0" marR="0" algn="l" rtl="0" eaLnBrk="1" fontAlgn="b" latinLnBrk="0" hangingPunct="1">
                        <a:lnSpc>
                          <a:spcPct val="115000"/>
                        </a:lnSpc>
                        <a:spcBef>
                          <a:spcPts val="0"/>
                        </a:spcBef>
                        <a:spcAft>
                          <a:spcPts val="0"/>
                        </a:spcAft>
                      </a:pPr>
                      <a:r>
                        <a:rPr kumimoji="0" lang="en-US" sz="1600" b="0" kern="1200" dirty="0">
                          <a:solidFill>
                            <a:schemeClr val="tx1"/>
                          </a:solidFill>
                          <a:latin typeface="Times New Roman"/>
                          <a:ea typeface="Times New Roman"/>
                          <a:cs typeface="Times New Roman"/>
                        </a:rPr>
                        <a:t>Rajasthan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b="0" kern="1200" dirty="0">
                          <a:solidFill>
                            <a:schemeClr val="tx1"/>
                          </a:solidFill>
                          <a:latin typeface="Times New Roman"/>
                          <a:ea typeface="Times New Roman"/>
                          <a:cs typeface="Times New Roman"/>
                        </a:rPr>
                        <a:t>653,187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383">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West Bengal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579,504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383">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Madhya Pradesh</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578,424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383">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Punjab</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508,221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383">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Haryana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442,906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383">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Delhi</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256,597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383">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Orissa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218,848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383">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Chattisgarh</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188,017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383">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Bihar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148,530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383">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Uttarakhand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147,597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383">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Assam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96,097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383">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Jharkhand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90,770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Content Placeholder 6"/>
          <p:cNvGraphicFramePr>
            <a:graphicFrameLocks/>
          </p:cNvGraphicFramePr>
          <p:nvPr/>
        </p:nvGraphicFramePr>
        <p:xfrm>
          <a:off x="4833938" y="887413"/>
          <a:ext cx="3940124" cy="5608746"/>
        </p:xfrm>
        <a:graphic>
          <a:graphicData uri="http://schemas.openxmlformats.org/drawingml/2006/table">
            <a:tbl>
              <a:tblPr firstRow="1" bandRow="1">
                <a:tableStyleId>{2D5ABB26-0587-4C30-8999-92F81FD0307C}</a:tableStyleId>
              </a:tblPr>
              <a:tblGrid>
                <a:gridCol w="2099824"/>
                <a:gridCol w="1840300"/>
              </a:tblGrid>
              <a:tr h="296778">
                <a:tc>
                  <a:txBody>
                    <a:bodyPr/>
                    <a:lstStyle/>
                    <a:p>
                      <a:pPr marL="0" marR="0" algn="ctr">
                        <a:lnSpc>
                          <a:spcPct val="115000"/>
                        </a:lnSpc>
                        <a:spcBef>
                          <a:spcPts val="0"/>
                        </a:spcBef>
                        <a:spcAft>
                          <a:spcPts val="0"/>
                        </a:spcAft>
                      </a:pPr>
                      <a:r>
                        <a:rPr lang="en-US" sz="1600" b="1" u="sng" dirty="0" smtClean="0">
                          <a:latin typeface="Times New Roman" pitchFamily="18" charset="0"/>
                          <a:cs typeface="Times New Roman" pitchFamily="18" charset="0"/>
                        </a:rPr>
                        <a:t>State Wise </a:t>
                      </a:r>
                      <a:endParaRPr lang="en-US" sz="1600" b="1" u="sng"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u="sng" dirty="0" smtClean="0">
                          <a:latin typeface="Times New Roman" pitchFamily="18" charset="0"/>
                          <a:cs typeface="Times New Roman" pitchFamily="18" charset="0"/>
                        </a:rPr>
                        <a:t>Registration Count</a:t>
                      </a:r>
                      <a:endParaRPr lang="en-US" sz="1600" b="1" u="sng"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778">
                <a:tc>
                  <a:txBody>
                    <a:bodyPr/>
                    <a:lstStyle/>
                    <a:p>
                      <a:pPr marL="0" marR="0" algn="l" rtl="0" eaLnBrk="1" fontAlgn="b" latinLnBrk="0" hangingPunct="1">
                        <a:lnSpc>
                          <a:spcPct val="115000"/>
                        </a:lnSpc>
                        <a:spcBef>
                          <a:spcPts val="0"/>
                        </a:spcBef>
                        <a:spcAft>
                          <a:spcPts val="0"/>
                        </a:spcAft>
                      </a:pPr>
                      <a:r>
                        <a:rPr kumimoji="0" lang="en-US" sz="1600" b="1" kern="1200" dirty="0">
                          <a:solidFill>
                            <a:schemeClr val="tx1"/>
                          </a:solidFill>
                          <a:latin typeface="Times New Roman"/>
                          <a:ea typeface="Times New Roman"/>
                          <a:cs typeface="Times New Roman"/>
                        </a:rPr>
                        <a:t>Goa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b="1" kern="1200" dirty="0">
                          <a:solidFill>
                            <a:schemeClr val="tx1"/>
                          </a:solidFill>
                          <a:latin typeface="Times New Roman"/>
                          <a:ea typeface="Times New Roman"/>
                          <a:cs typeface="Times New Roman"/>
                        </a:rPr>
                        <a:t>56,221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778">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Himachal Pradesh</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53,900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778">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Pondicherry</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29,118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778">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Chandigarh</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23,909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778">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Jammu and Kashmir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15,005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778">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Tripura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12,508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778">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Mizoram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11,985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778">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Sikkim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10,999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142">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Dadra and Nagar Haveli</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9,345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778">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Telangana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9,156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778">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Manipur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8,322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4644">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Andaman and Nicobar Islands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5,181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778">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Meghalaya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4,982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778">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Daman and Diu</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4,597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778">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Nagaland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1,762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778">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Lakshadweep</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791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778">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Arunachal Pradesh</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162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983442-A14C-436F-8A70-DBAE3C3E9E2F}" type="slidenum">
              <a:rPr lang="en-US" smtClean="0"/>
              <a:pPr/>
              <a:t>5</a:t>
            </a:fld>
            <a:endParaRPr lang="en-US"/>
          </a:p>
        </p:txBody>
      </p:sp>
      <p:sp>
        <p:nvSpPr>
          <p:cNvPr id="4" name="Title 3"/>
          <p:cNvSpPr>
            <a:spLocks noGrp="1"/>
          </p:cNvSpPr>
          <p:nvPr>
            <p:ph type="title"/>
          </p:nvPr>
        </p:nvSpPr>
        <p:spPr>
          <a:xfrm>
            <a:off x="381000" y="228600"/>
            <a:ext cx="8305800" cy="1371600"/>
          </a:xfrm>
        </p:spPr>
        <p:txBody>
          <a:bodyPr>
            <a:normAutofit/>
          </a:bodyPr>
          <a:lstStyle/>
          <a:p>
            <a:pPr algn="ctr"/>
            <a:r>
              <a:rPr lang="en-US" sz="2400" dirty="0" smtClean="0">
                <a:solidFill>
                  <a:schemeClr val="tx1"/>
                </a:solidFill>
                <a:latin typeface="Times New Roman" pitchFamily="18" charset="0"/>
                <a:cs typeface="Times New Roman" pitchFamily="18" charset="0"/>
              </a:rPr>
              <a:t>Top Ten Banks/ HFCs in Terms of Registration in </a:t>
            </a:r>
            <a:r>
              <a:rPr lang="en-US" sz="2400" dirty="0" smtClean="0">
                <a:solidFill>
                  <a:schemeClr val="tx1"/>
                </a:solidFill>
                <a:latin typeface="Times New Roman" pitchFamily="18" charset="0"/>
                <a:cs typeface="Times New Roman" pitchFamily="18" charset="0"/>
              </a:rPr>
              <a:t>Goa</a:t>
            </a:r>
            <a:r>
              <a:rPr lang="en-US" sz="2400" dirty="0" smtClean="0">
                <a:solidFill>
                  <a:schemeClr val="tx1"/>
                </a:solidFill>
                <a:latin typeface="Times New Roman" pitchFamily="18" charset="0"/>
                <a:cs typeface="Times New Roman" pitchFamily="18" charset="0"/>
              </a:rPr>
              <a:t/>
            </a:r>
            <a:br>
              <a:rPr lang="en-US" sz="2400"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						(</a:t>
            </a:r>
            <a:r>
              <a:rPr lang="en-US" sz="1800" dirty="0" smtClean="0">
                <a:solidFill>
                  <a:schemeClr val="tx1"/>
                </a:solidFill>
                <a:latin typeface="Times New Roman" pitchFamily="18" charset="0"/>
                <a:cs typeface="Times New Roman" pitchFamily="18" charset="0"/>
              </a:rPr>
              <a:t>As on </a:t>
            </a:r>
            <a:r>
              <a:rPr lang="en-US" sz="1800" dirty="0" smtClean="0">
                <a:solidFill>
                  <a:schemeClr val="tx1"/>
                </a:solidFill>
                <a:latin typeface="Times New Roman" pitchFamily="18" charset="0"/>
                <a:cs typeface="Times New Roman" pitchFamily="18" charset="0"/>
              </a:rPr>
              <a:t>28</a:t>
            </a:r>
            <a:r>
              <a:rPr lang="en-US" sz="1800" baseline="30000" dirty="0" smtClean="0">
                <a:solidFill>
                  <a:schemeClr val="tx1"/>
                </a:solidFill>
                <a:latin typeface="Times New Roman" pitchFamily="18" charset="0"/>
                <a:cs typeface="Times New Roman" pitchFamily="18" charset="0"/>
              </a:rPr>
              <a:t>th</a:t>
            </a:r>
            <a:r>
              <a:rPr lang="en-US" sz="1800" dirty="0" smtClean="0">
                <a:solidFill>
                  <a:schemeClr val="tx1"/>
                </a:solidFill>
                <a:latin typeface="Times New Roman" pitchFamily="18" charset="0"/>
                <a:cs typeface="Times New Roman" pitchFamily="18" charset="0"/>
              </a:rPr>
              <a:t> Sept, </a:t>
            </a:r>
            <a:r>
              <a:rPr lang="en-US" sz="1800" dirty="0" smtClean="0">
                <a:solidFill>
                  <a:schemeClr val="tx1"/>
                </a:solidFill>
                <a:latin typeface="Times New Roman" pitchFamily="18" charset="0"/>
                <a:cs typeface="Times New Roman" pitchFamily="18" charset="0"/>
              </a:rPr>
              <a:t>2015)</a:t>
            </a:r>
            <a:r>
              <a:rPr lang="en-US" sz="2400" dirty="0" smtClean="0">
                <a:solidFill>
                  <a:schemeClr val="tx1"/>
                </a:solidFill>
                <a:latin typeface="Times New Roman" pitchFamily="18" charset="0"/>
                <a:cs typeface="Times New Roman" pitchFamily="18" charset="0"/>
              </a:rPr>
              <a:t/>
            </a:r>
            <a:br>
              <a:rPr lang="en-US" sz="2400" dirty="0" smtClean="0">
                <a:solidFill>
                  <a:schemeClr val="tx1"/>
                </a:solidFill>
                <a:latin typeface="Times New Roman" pitchFamily="18" charset="0"/>
                <a:cs typeface="Times New Roman" pitchFamily="18" charset="0"/>
              </a:rPr>
            </a:br>
            <a:r>
              <a:rPr lang="en-US" sz="2000" dirty="0" smtClean="0">
                <a:solidFill>
                  <a:schemeClr val="tx1"/>
                </a:solidFill>
                <a:latin typeface="Times New Roman" pitchFamily="18" charset="0"/>
                <a:cs typeface="Times New Roman" pitchFamily="18" charset="0"/>
              </a:rPr>
              <a:t>Total No of Banks/ FIs registering mortgages on CERSAI – </a:t>
            </a:r>
            <a:r>
              <a:rPr lang="en-US" sz="2000" dirty="0" smtClean="0">
                <a:solidFill>
                  <a:schemeClr val="tx1"/>
                </a:solidFill>
                <a:latin typeface="Times New Roman" pitchFamily="18" charset="0"/>
                <a:cs typeface="Times New Roman" pitchFamily="18" charset="0"/>
              </a:rPr>
              <a:t>112 </a:t>
            </a:r>
            <a:endParaRPr lang="en-US" sz="2000" dirty="0">
              <a:solidFill>
                <a:schemeClr val="tx1"/>
              </a:solidFill>
              <a:latin typeface="Times New Roman" pitchFamily="18" charset="0"/>
              <a:cs typeface="Times New Roman" pitchFamily="18" charset="0"/>
            </a:endParaRPr>
          </a:p>
        </p:txBody>
      </p:sp>
      <p:graphicFrame>
        <p:nvGraphicFramePr>
          <p:cNvPr id="8" name="Content Placeholder 6"/>
          <p:cNvGraphicFramePr>
            <a:graphicFrameLocks/>
          </p:cNvGraphicFramePr>
          <p:nvPr/>
        </p:nvGraphicFramePr>
        <p:xfrm>
          <a:off x="1752600" y="1752600"/>
          <a:ext cx="5486400" cy="4542675"/>
        </p:xfrm>
        <a:graphic>
          <a:graphicData uri="http://schemas.openxmlformats.org/drawingml/2006/table">
            <a:tbl>
              <a:tblPr firstRow="1" bandRow="1">
                <a:tableStyleId>{2D5ABB26-0587-4C30-8999-92F81FD0307C}</a:tableStyleId>
              </a:tblPr>
              <a:tblGrid>
                <a:gridCol w="724619"/>
                <a:gridCol w="3410060"/>
                <a:gridCol w="1351721"/>
              </a:tblGrid>
              <a:tr h="629127">
                <a:tc>
                  <a:txBody>
                    <a:bodyPr/>
                    <a:lstStyle/>
                    <a:p>
                      <a:pPr algn="ctr"/>
                      <a:r>
                        <a:rPr lang="en-US" sz="1600" b="1" dirty="0" smtClean="0">
                          <a:latin typeface="Times New Roman" pitchFamily="18" charset="0"/>
                          <a:cs typeface="Times New Roman" pitchFamily="18" charset="0"/>
                        </a:rPr>
                        <a:t>Sr. No</a:t>
                      </a:r>
                      <a:r>
                        <a:rPr lang="en-US" sz="1600" dirty="0" smtClean="0">
                          <a:latin typeface="Times New Roman" pitchFamily="18" charset="0"/>
                          <a:cs typeface="Times New Roman" pitchFamily="18" charset="0"/>
                        </a:rPr>
                        <a:t> </a:t>
                      </a:r>
                      <a:endParaRPr lang="en-US" sz="1600" dirty="0">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1600" b="1" dirty="0" smtClean="0">
                          <a:latin typeface="Times New Roman" pitchFamily="18" charset="0"/>
                          <a:cs typeface="Times New Roman" pitchFamily="18" charset="0"/>
                        </a:rPr>
                        <a:t>Institution Name </a:t>
                      </a:r>
                      <a:endParaRPr lang="en-US" sz="1600" b="1" dirty="0">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1600" b="1" dirty="0" smtClean="0">
                          <a:latin typeface="Times New Roman" pitchFamily="18" charset="0"/>
                          <a:cs typeface="Times New Roman" pitchFamily="18" charset="0"/>
                        </a:rPr>
                        <a:t>Registration Count</a:t>
                      </a:r>
                      <a:endParaRPr lang="en-US" sz="1600" b="1" dirty="0">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8425">
                <a:tc>
                  <a:txBody>
                    <a:bodyPr/>
                    <a:lstStyle/>
                    <a:p>
                      <a:pPr algn="ctr"/>
                      <a:r>
                        <a:rPr kumimoji="0" lang="en-US" sz="1600" kern="1200" dirty="0" smtClean="0">
                          <a:solidFill>
                            <a:schemeClr val="tx1"/>
                          </a:solidFill>
                          <a:latin typeface="Times New Roman"/>
                          <a:ea typeface="Times New Roman"/>
                          <a:cs typeface="Times New Roman"/>
                        </a:rPr>
                        <a:t>1</a:t>
                      </a:r>
                      <a:endParaRPr kumimoji="0" lang="en-US" sz="1600" kern="1200" dirty="0">
                        <a:solidFill>
                          <a:schemeClr val="tx1"/>
                        </a:solidFill>
                        <a:latin typeface="Times New Roman"/>
                        <a:ea typeface="Times New Roman"/>
                        <a:cs typeface="Times New Roman"/>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STATE BANK OF INDIA</a:t>
                      </a: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15521</a:t>
                      </a: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428391">
                <a:tc>
                  <a:txBody>
                    <a:bodyPr/>
                    <a:lstStyle/>
                    <a:p>
                      <a:pPr marL="0" marR="0" algn="ctr" rtl="0" eaLnBrk="1" latinLnBrk="0" hangingPunct="1">
                        <a:lnSpc>
                          <a:spcPct val="115000"/>
                        </a:lnSpc>
                        <a:spcBef>
                          <a:spcPts val="0"/>
                        </a:spcBef>
                        <a:spcAft>
                          <a:spcPts val="0"/>
                        </a:spcAft>
                      </a:pPr>
                      <a:r>
                        <a:rPr kumimoji="0" lang="en-US" sz="1600" kern="1200" dirty="0" smtClean="0">
                          <a:solidFill>
                            <a:schemeClr val="tx1"/>
                          </a:solidFill>
                          <a:latin typeface="Times New Roman"/>
                          <a:ea typeface="Times New Roman"/>
                          <a:cs typeface="Times New Roman"/>
                        </a:rPr>
                        <a:t>2</a:t>
                      </a:r>
                      <a:endParaRPr kumimoji="0" lang="en-US" sz="1600" kern="1200" dirty="0">
                        <a:solidFill>
                          <a:schemeClr val="tx1"/>
                        </a:solidFill>
                        <a:latin typeface="Times New Roman"/>
                        <a:ea typeface="Times New Roman"/>
                        <a:cs typeface="Times New Roman"/>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BANK OF INDIA</a:t>
                      </a: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4784</a:t>
                      </a: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86115">
                <a:tc>
                  <a:txBody>
                    <a:bodyPr/>
                    <a:lstStyle/>
                    <a:p>
                      <a:pPr marL="0" marR="0" algn="ctr" rtl="0" eaLnBrk="1" latinLnBrk="0" hangingPunct="1">
                        <a:lnSpc>
                          <a:spcPct val="115000"/>
                        </a:lnSpc>
                        <a:spcBef>
                          <a:spcPts val="0"/>
                        </a:spcBef>
                        <a:spcAft>
                          <a:spcPts val="0"/>
                        </a:spcAft>
                      </a:pPr>
                      <a:r>
                        <a:rPr kumimoji="0" lang="en-US" sz="1600" kern="1200" dirty="0" smtClean="0">
                          <a:solidFill>
                            <a:schemeClr val="tx1"/>
                          </a:solidFill>
                          <a:latin typeface="Times New Roman"/>
                          <a:ea typeface="Times New Roman"/>
                          <a:cs typeface="Times New Roman"/>
                        </a:rPr>
                        <a:t>3</a:t>
                      </a:r>
                      <a:endParaRPr kumimoji="0" lang="en-US" sz="1600" kern="1200" dirty="0">
                        <a:solidFill>
                          <a:schemeClr val="tx1"/>
                        </a:solidFill>
                        <a:latin typeface="Times New Roman"/>
                        <a:ea typeface="Times New Roman"/>
                        <a:cs typeface="Times New Roman"/>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LIC HOUSING FINANCE LIMITED</a:t>
                      </a: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3842</a:t>
                      </a: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401823">
                <a:tc>
                  <a:txBody>
                    <a:bodyPr/>
                    <a:lstStyle/>
                    <a:p>
                      <a:pPr marL="0" marR="0" algn="ctr" rtl="0" eaLnBrk="1" latinLnBrk="0" hangingPunct="1">
                        <a:lnSpc>
                          <a:spcPct val="115000"/>
                        </a:lnSpc>
                        <a:spcBef>
                          <a:spcPts val="0"/>
                        </a:spcBef>
                        <a:spcAft>
                          <a:spcPts val="0"/>
                        </a:spcAft>
                      </a:pPr>
                      <a:r>
                        <a:rPr kumimoji="0" lang="en-US" sz="1600" kern="1200" dirty="0" smtClean="0">
                          <a:solidFill>
                            <a:schemeClr val="tx1"/>
                          </a:solidFill>
                          <a:latin typeface="Times New Roman"/>
                          <a:ea typeface="Times New Roman"/>
                          <a:cs typeface="Times New Roman"/>
                        </a:rPr>
                        <a:t>4</a:t>
                      </a:r>
                      <a:endParaRPr kumimoji="0" lang="en-US" sz="1600" kern="1200" dirty="0">
                        <a:solidFill>
                          <a:schemeClr val="tx1"/>
                        </a:solidFill>
                        <a:latin typeface="Times New Roman"/>
                        <a:ea typeface="Times New Roman"/>
                        <a:cs typeface="Times New Roman"/>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HDFC LIMITED</a:t>
                      </a: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2782</a:t>
                      </a: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419954">
                <a:tc>
                  <a:txBody>
                    <a:bodyPr/>
                    <a:lstStyle/>
                    <a:p>
                      <a:pPr marL="0" marR="0" algn="ctr" rtl="0" eaLnBrk="1" latinLnBrk="0" hangingPunct="1">
                        <a:lnSpc>
                          <a:spcPct val="115000"/>
                        </a:lnSpc>
                        <a:spcBef>
                          <a:spcPts val="0"/>
                        </a:spcBef>
                        <a:spcAft>
                          <a:spcPts val="0"/>
                        </a:spcAft>
                      </a:pPr>
                      <a:r>
                        <a:rPr kumimoji="0" lang="en-US" sz="1600" kern="1200" dirty="0" smtClean="0">
                          <a:solidFill>
                            <a:schemeClr val="tx1"/>
                          </a:solidFill>
                          <a:latin typeface="Times New Roman"/>
                          <a:ea typeface="Times New Roman"/>
                          <a:cs typeface="Times New Roman"/>
                        </a:rPr>
                        <a:t>5</a:t>
                      </a:r>
                      <a:endParaRPr kumimoji="0" lang="en-US" sz="1600" kern="1200" dirty="0">
                        <a:solidFill>
                          <a:schemeClr val="tx1"/>
                        </a:solidFill>
                        <a:latin typeface="Times New Roman"/>
                        <a:ea typeface="Times New Roman"/>
                        <a:cs typeface="Times New Roman"/>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CORPORATION BANK</a:t>
                      </a: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2372</a:t>
                      </a: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61457">
                <a:tc>
                  <a:txBody>
                    <a:bodyPr/>
                    <a:lstStyle/>
                    <a:p>
                      <a:pPr marL="0" marR="0" algn="ctr" rtl="0" eaLnBrk="1" latinLnBrk="0" hangingPunct="1">
                        <a:lnSpc>
                          <a:spcPct val="115000"/>
                        </a:lnSpc>
                        <a:spcBef>
                          <a:spcPts val="0"/>
                        </a:spcBef>
                        <a:spcAft>
                          <a:spcPts val="0"/>
                        </a:spcAft>
                      </a:pPr>
                      <a:r>
                        <a:rPr kumimoji="0" lang="en-US" sz="1600" kern="1200" dirty="0" smtClean="0">
                          <a:solidFill>
                            <a:schemeClr val="tx1"/>
                          </a:solidFill>
                          <a:latin typeface="Times New Roman"/>
                          <a:ea typeface="Times New Roman"/>
                          <a:cs typeface="Times New Roman"/>
                        </a:rPr>
                        <a:t>6</a:t>
                      </a:r>
                      <a:endParaRPr kumimoji="0" lang="en-US" sz="1600" kern="1200" dirty="0">
                        <a:solidFill>
                          <a:schemeClr val="tx1"/>
                        </a:solidFill>
                        <a:latin typeface="Times New Roman"/>
                        <a:ea typeface="Times New Roman"/>
                        <a:cs typeface="Times New Roman"/>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CANARA BANK</a:t>
                      </a: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2316</a:t>
                      </a: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42234">
                <a:tc>
                  <a:txBody>
                    <a:bodyPr/>
                    <a:lstStyle/>
                    <a:p>
                      <a:pPr marL="0" marR="0" algn="ctr" rtl="0" eaLnBrk="1" latinLnBrk="0" hangingPunct="1">
                        <a:lnSpc>
                          <a:spcPct val="115000"/>
                        </a:lnSpc>
                        <a:spcBef>
                          <a:spcPts val="0"/>
                        </a:spcBef>
                        <a:spcAft>
                          <a:spcPts val="0"/>
                        </a:spcAft>
                      </a:pPr>
                      <a:r>
                        <a:rPr kumimoji="0" lang="en-US" sz="1600" kern="1200" dirty="0" smtClean="0">
                          <a:solidFill>
                            <a:schemeClr val="tx1"/>
                          </a:solidFill>
                          <a:latin typeface="Times New Roman"/>
                          <a:ea typeface="Times New Roman"/>
                          <a:cs typeface="Times New Roman"/>
                        </a:rPr>
                        <a:t>7</a:t>
                      </a:r>
                      <a:endParaRPr kumimoji="0" lang="en-US" sz="1600" kern="1200" dirty="0">
                        <a:solidFill>
                          <a:schemeClr val="tx1"/>
                        </a:solidFill>
                        <a:latin typeface="Times New Roman"/>
                        <a:ea typeface="Times New Roman"/>
                        <a:cs typeface="Times New Roman"/>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SYNDICATE BANK</a:t>
                      </a: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2285</a:t>
                      </a: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85815">
                <a:tc>
                  <a:txBody>
                    <a:bodyPr/>
                    <a:lstStyle/>
                    <a:p>
                      <a:pPr marL="0" marR="0" algn="ctr" rtl="0" eaLnBrk="1" latinLnBrk="0" hangingPunct="1">
                        <a:lnSpc>
                          <a:spcPct val="115000"/>
                        </a:lnSpc>
                        <a:spcBef>
                          <a:spcPts val="0"/>
                        </a:spcBef>
                        <a:spcAft>
                          <a:spcPts val="0"/>
                        </a:spcAft>
                      </a:pPr>
                      <a:r>
                        <a:rPr kumimoji="0" lang="en-US" sz="1600" kern="1200" dirty="0" smtClean="0">
                          <a:solidFill>
                            <a:schemeClr val="tx1"/>
                          </a:solidFill>
                          <a:latin typeface="Times New Roman"/>
                          <a:ea typeface="Times New Roman"/>
                          <a:cs typeface="Times New Roman"/>
                        </a:rPr>
                        <a:t>8</a:t>
                      </a:r>
                      <a:endParaRPr kumimoji="0" lang="en-US" sz="1600" kern="1200" dirty="0">
                        <a:solidFill>
                          <a:schemeClr val="tx1"/>
                        </a:solidFill>
                        <a:latin typeface="Times New Roman"/>
                        <a:ea typeface="Times New Roman"/>
                        <a:cs typeface="Times New Roman"/>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BANK OF BARODA</a:t>
                      </a: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1608</a:t>
                      </a: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92504">
                <a:tc>
                  <a:txBody>
                    <a:bodyPr/>
                    <a:lstStyle/>
                    <a:p>
                      <a:pPr marL="0" marR="0" algn="ctr" rtl="0" eaLnBrk="1" latinLnBrk="0" hangingPunct="1">
                        <a:lnSpc>
                          <a:spcPct val="115000"/>
                        </a:lnSpc>
                        <a:spcBef>
                          <a:spcPts val="0"/>
                        </a:spcBef>
                        <a:spcAft>
                          <a:spcPts val="0"/>
                        </a:spcAft>
                      </a:pPr>
                      <a:r>
                        <a:rPr kumimoji="0" lang="en-US" sz="1600" kern="1200" dirty="0" smtClean="0">
                          <a:solidFill>
                            <a:schemeClr val="tx1"/>
                          </a:solidFill>
                          <a:latin typeface="Times New Roman"/>
                          <a:ea typeface="Times New Roman"/>
                          <a:cs typeface="Times New Roman"/>
                        </a:rPr>
                        <a:t>9</a:t>
                      </a:r>
                      <a:endParaRPr kumimoji="0" lang="en-US" sz="1600" kern="1200" dirty="0">
                        <a:solidFill>
                          <a:schemeClr val="tx1"/>
                        </a:solidFill>
                        <a:latin typeface="Times New Roman"/>
                        <a:ea typeface="Times New Roman"/>
                        <a:cs typeface="Times New Roman"/>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UNION BANK OF INDIA</a:t>
                      </a: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1520</a:t>
                      </a: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419954">
                <a:tc>
                  <a:txBody>
                    <a:bodyPr/>
                    <a:lstStyle/>
                    <a:p>
                      <a:pPr marL="0" marR="0" algn="ctr" rtl="0" eaLnBrk="1" latinLnBrk="0" hangingPunct="1">
                        <a:lnSpc>
                          <a:spcPct val="115000"/>
                        </a:lnSpc>
                        <a:spcBef>
                          <a:spcPts val="0"/>
                        </a:spcBef>
                        <a:spcAft>
                          <a:spcPts val="0"/>
                        </a:spcAft>
                      </a:pPr>
                      <a:r>
                        <a:rPr kumimoji="0" lang="en-US" sz="1600" kern="1200" dirty="0" smtClean="0">
                          <a:solidFill>
                            <a:schemeClr val="tx1"/>
                          </a:solidFill>
                          <a:latin typeface="Times New Roman"/>
                          <a:ea typeface="Times New Roman"/>
                          <a:cs typeface="Times New Roman"/>
                        </a:rPr>
                        <a:t>10</a:t>
                      </a:r>
                      <a:endParaRPr kumimoji="0" lang="en-US" sz="1600" kern="1200" dirty="0">
                        <a:solidFill>
                          <a:schemeClr val="tx1"/>
                        </a:solidFill>
                        <a:latin typeface="Times New Roman"/>
                        <a:ea typeface="Times New Roman"/>
                        <a:cs typeface="Times New Roman"/>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l"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THE SARASWAT CO-OP. BANK LTD.</a:t>
                      </a: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ctr" rtl="0" eaLnBrk="1" fontAlgn="b" latinLnBrk="0" hangingPunct="1">
                        <a:lnSpc>
                          <a:spcPct val="115000"/>
                        </a:lnSpc>
                        <a:spcBef>
                          <a:spcPts val="0"/>
                        </a:spcBef>
                        <a:spcAft>
                          <a:spcPts val="0"/>
                        </a:spcAft>
                      </a:pPr>
                      <a:r>
                        <a:rPr kumimoji="0" lang="en-US" sz="1600" kern="1200" dirty="0">
                          <a:solidFill>
                            <a:schemeClr val="tx1"/>
                          </a:solidFill>
                          <a:latin typeface="Times New Roman"/>
                          <a:ea typeface="Times New Roman"/>
                          <a:cs typeface="Times New Roman"/>
                        </a:rPr>
                        <a:t>1474</a:t>
                      </a: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983442-A14C-436F-8A70-DBAE3C3E9E2F}" type="slidenum">
              <a:rPr lang="en-US" smtClean="0"/>
              <a:pPr/>
              <a:t>6</a:t>
            </a:fld>
            <a:endParaRPr lang="en-US"/>
          </a:p>
        </p:txBody>
      </p:sp>
      <p:sp>
        <p:nvSpPr>
          <p:cNvPr id="9" name="Title 3"/>
          <p:cNvSpPr>
            <a:spLocks noGrp="1"/>
          </p:cNvSpPr>
          <p:nvPr>
            <p:ph type="title"/>
          </p:nvPr>
        </p:nvSpPr>
        <p:spPr>
          <a:xfrm>
            <a:off x="457200" y="762000"/>
            <a:ext cx="8229600" cy="5036460"/>
          </a:xfrm>
        </p:spPr>
        <p:txBody>
          <a:bodyPr>
            <a:normAutofit/>
          </a:bodyPr>
          <a:lstStyle/>
          <a:p>
            <a:r>
              <a:rPr lang="en-US" sz="2400" dirty="0" smtClean="0">
                <a:solidFill>
                  <a:schemeClr val="tx1"/>
                </a:solidFill>
                <a:latin typeface="Times New Roman" pitchFamily="18" charset="0"/>
                <a:cs typeface="Times New Roman" pitchFamily="18" charset="0"/>
              </a:rPr>
              <a:t>                 </a:t>
            </a:r>
            <a:r>
              <a:rPr lang="en-US" sz="2400" u="sng" dirty="0" smtClean="0">
                <a:solidFill>
                  <a:schemeClr val="tx1"/>
                </a:solidFill>
                <a:latin typeface="Times New Roman" pitchFamily="18" charset="0"/>
                <a:cs typeface="Times New Roman" pitchFamily="18" charset="0"/>
              </a:rPr>
              <a:t>Delayed Filing of Records – </a:t>
            </a:r>
            <a:r>
              <a:rPr lang="en-US" sz="2400" u="sng" dirty="0" smtClean="0">
                <a:solidFill>
                  <a:schemeClr val="tx1"/>
                </a:solidFill>
                <a:latin typeface="Times New Roman" pitchFamily="18" charset="0"/>
                <a:cs typeface="Times New Roman" pitchFamily="18" charset="0"/>
              </a:rPr>
              <a:t>August, </a:t>
            </a:r>
            <a:r>
              <a:rPr lang="en-US" sz="2400" u="sng" dirty="0" smtClean="0">
                <a:solidFill>
                  <a:schemeClr val="tx1"/>
                </a:solidFill>
                <a:latin typeface="Times New Roman" pitchFamily="18" charset="0"/>
                <a:cs typeface="Times New Roman" pitchFamily="18" charset="0"/>
              </a:rPr>
              <a:t>2015</a:t>
            </a:r>
            <a:r>
              <a:rPr lang="en-US" sz="2000" u="sng" dirty="0" smtClean="0">
                <a:solidFill>
                  <a:schemeClr val="tx1"/>
                </a:solidFill>
                <a:latin typeface="Times New Roman" pitchFamily="18" charset="0"/>
                <a:cs typeface="Times New Roman" pitchFamily="18" charset="0"/>
              </a:rPr>
              <a:t/>
            </a:r>
            <a:br>
              <a:rPr lang="en-US" sz="2000" u="sng" dirty="0" smtClean="0">
                <a:solidFill>
                  <a:schemeClr val="tx1"/>
                </a:solidFill>
                <a:latin typeface="Times New Roman" pitchFamily="18" charset="0"/>
                <a:cs typeface="Times New Roman" pitchFamily="18" charset="0"/>
              </a:rPr>
            </a:br>
            <a:r>
              <a:rPr lang="en-US" sz="2000" u="sng" dirty="0" smtClean="0">
                <a:solidFill>
                  <a:schemeClr val="tx1"/>
                </a:solidFill>
                <a:latin typeface="Times New Roman" pitchFamily="18" charset="0"/>
                <a:cs typeface="Times New Roman" pitchFamily="18" charset="0"/>
              </a:rPr>
              <a:t/>
            </a:r>
            <a:br>
              <a:rPr lang="en-US" sz="2000" u="sng" dirty="0" smtClean="0">
                <a:solidFill>
                  <a:schemeClr val="tx1"/>
                </a:solidFill>
                <a:latin typeface="Times New Roman" pitchFamily="18" charset="0"/>
                <a:cs typeface="Times New Roman" pitchFamily="18" charset="0"/>
              </a:rPr>
            </a:br>
            <a:r>
              <a:rPr lang="en-US" sz="2000" dirty="0" smtClean="0">
                <a:solidFill>
                  <a:schemeClr val="tx1"/>
                </a:solidFill>
                <a:latin typeface="Times New Roman" pitchFamily="18" charset="0"/>
                <a:cs typeface="Times New Roman" pitchFamily="18" charset="0"/>
              </a:rPr>
              <a:t>- </a:t>
            </a:r>
            <a:r>
              <a:rPr lang="en-US" sz="2400" b="0" dirty="0" smtClean="0">
                <a:solidFill>
                  <a:schemeClr val="tx1"/>
                </a:solidFill>
                <a:latin typeface="Times New Roman" pitchFamily="18" charset="0"/>
                <a:cs typeface="Times New Roman" pitchFamily="18" charset="0"/>
              </a:rPr>
              <a:t>Total Banks/ FIs which filed charges in </a:t>
            </a:r>
            <a:r>
              <a:rPr lang="en-US" sz="2400" b="0" dirty="0" smtClean="0">
                <a:solidFill>
                  <a:schemeClr val="tx1"/>
                </a:solidFill>
                <a:latin typeface="Times New Roman" pitchFamily="18" charset="0"/>
                <a:cs typeface="Times New Roman" pitchFamily="18" charset="0"/>
              </a:rPr>
              <a:t>August: 43</a:t>
            </a:r>
            <a:r>
              <a:rPr lang="en-US" sz="2400" b="0" dirty="0" smtClean="0">
                <a:solidFill>
                  <a:schemeClr val="tx1"/>
                </a:solidFill>
                <a:latin typeface="Times New Roman" pitchFamily="18" charset="0"/>
                <a:cs typeface="Times New Roman" pitchFamily="18" charset="0"/>
              </a:rPr>
              <a:t/>
            </a:r>
            <a:br>
              <a:rPr lang="en-US" sz="2400" b="0" dirty="0" smtClean="0">
                <a:solidFill>
                  <a:schemeClr val="tx1"/>
                </a:solidFill>
                <a:latin typeface="Times New Roman" pitchFamily="18" charset="0"/>
                <a:cs typeface="Times New Roman" pitchFamily="18" charset="0"/>
              </a:rPr>
            </a:br>
            <a:r>
              <a:rPr lang="en-US" sz="2400" b="0" dirty="0" smtClean="0">
                <a:solidFill>
                  <a:schemeClr val="tx1"/>
                </a:solidFill>
                <a:latin typeface="Times New Roman" pitchFamily="18" charset="0"/>
                <a:cs typeface="Times New Roman" pitchFamily="18" charset="0"/>
              </a:rPr>
              <a:t/>
            </a:r>
            <a:br>
              <a:rPr lang="en-US" sz="2400" b="0" dirty="0" smtClean="0">
                <a:solidFill>
                  <a:schemeClr val="tx1"/>
                </a:solidFill>
                <a:latin typeface="Times New Roman" pitchFamily="18" charset="0"/>
                <a:cs typeface="Times New Roman" pitchFamily="18" charset="0"/>
              </a:rPr>
            </a:br>
            <a:r>
              <a:rPr lang="en-US" sz="2400" b="0" dirty="0" smtClean="0">
                <a:solidFill>
                  <a:schemeClr val="tx1"/>
                </a:solidFill>
                <a:latin typeface="Times New Roman" pitchFamily="18" charset="0"/>
                <a:cs typeface="Times New Roman" pitchFamily="18" charset="0"/>
              </a:rPr>
              <a:t>- Out of the above, </a:t>
            </a:r>
            <a:r>
              <a:rPr lang="en-US" sz="2400" b="0" dirty="0" smtClean="0">
                <a:solidFill>
                  <a:schemeClr val="tx1"/>
                </a:solidFill>
                <a:latin typeface="Times New Roman" pitchFamily="18" charset="0"/>
                <a:cs typeface="Times New Roman" pitchFamily="18" charset="0"/>
              </a:rPr>
              <a:t>33 </a:t>
            </a:r>
            <a:r>
              <a:rPr lang="en-US" sz="2400" b="0" dirty="0" smtClean="0">
                <a:solidFill>
                  <a:schemeClr val="tx1"/>
                </a:solidFill>
                <a:latin typeface="Times New Roman" pitchFamily="18" charset="0"/>
                <a:cs typeface="Times New Roman" pitchFamily="18" charset="0"/>
              </a:rPr>
              <a:t>Banks/ FIs filed all their charges within the stipulated time</a:t>
            </a:r>
            <a:br>
              <a:rPr lang="en-US" sz="2400" b="0" dirty="0" smtClean="0">
                <a:solidFill>
                  <a:schemeClr val="tx1"/>
                </a:solidFill>
                <a:latin typeface="Times New Roman" pitchFamily="18" charset="0"/>
                <a:cs typeface="Times New Roman" pitchFamily="18" charset="0"/>
              </a:rPr>
            </a:br>
            <a:r>
              <a:rPr lang="en-US" sz="2400" b="0" dirty="0" smtClean="0">
                <a:solidFill>
                  <a:schemeClr val="tx1"/>
                </a:solidFill>
                <a:latin typeface="Times New Roman" pitchFamily="18" charset="0"/>
                <a:cs typeface="Times New Roman" pitchFamily="18" charset="0"/>
              </a:rPr>
              <a:t/>
            </a:r>
            <a:br>
              <a:rPr lang="en-US" sz="2400" b="0" dirty="0" smtClean="0">
                <a:solidFill>
                  <a:schemeClr val="tx1"/>
                </a:solidFill>
                <a:latin typeface="Times New Roman" pitchFamily="18" charset="0"/>
                <a:cs typeface="Times New Roman" pitchFamily="18" charset="0"/>
              </a:rPr>
            </a:br>
            <a:r>
              <a:rPr lang="en-US" sz="2400" b="0" dirty="0" smtClean="0">
                <a:solidFill>
                  <a:schemeClr val="tx1"/>
                </a:solidFill>
                <a:latin typeface="Times New Roman" pitchFamily="18" charset="0"/>
                <a:cs typeface="Times New Roman" pitchFamily="18" charset="0"/>
              </a:rPr>
              <a:t>- </a:t>
            </a:r>
            <a:r>
              <a:rPr lang="en-US" sz="2400" b="0" dirty="0" smtClean="0">
                <a:solidFill>
                  <a:schemeClr val="tx1"/>
                </a:solidFill>
                <a:latin typeface="Times New Roman" pitchFamily="18" charset="0"/>
                <a:cs typeface="Times New Roman" pitchFamily="18" charset="0"/>
              </a:rPr>
              <a:t>LIC  Housing Finance Ltd (48), HDFC  Ltd (38) Bank of India (36), Union Bank of India 22, The Goa Urban Cooperative Bank Ltd (21) , Central Bank of India (18), Oriental Bank of Commerce (17) and Bank of Maharashtra (15) </a:t>
            </a:r>
            <a:r>
              <a:rPr lang="en-US" sz="2400" b="0" dirty="0" smtClean="0">
                <a:solidFill>
                  <a:schemeClr val="tx1"/>
                </a:solidFill>
                <a:latin typeface="Times New Roman" pitchFamily="18" charset="0"/>
                <a:cs typeface="Times New Roman" pitchFamily="18" charset="0"/>
              </a:rPr>
              <a:t>are major Banks which filed all the records on time. </a:t>
            </a:r>
            <a:endParaRPr lang="en-US" sz="3200" b="0" dirty="0">
              <a:solidFill>
                <a:schemeClr val="tx1"/>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983442-A14C-436F-8A70-DBAE3C3E9E2F}" type="slidenum">
              <a:rPr lang="en-US" smtClean="0"/>
              <a:pPr/>
              <a:t>7</a:t>
            </a:fld>
            <a:endParaRPr lang="en-US"/>
          </a:p>
        </p:txBody>
      </p:sp>
      <p:graphicFrame>
        <p:nvGraphicFramePr>
          <p:cNvPr id="6" name="Table 5"/>
          <p:cNvGraphicFramePr>
            <a:graphicFrameLocks noGrp="1"/>
          </p:cNvGraphicFramePr>
          <p:nvPr/>
        </p:nvGraphicFramePr>
        <p:xfrm>
          <a:off x="228600" y="1335156"/>
          <a:ext cx="8686800" cy="5032945"/>
        </p:xfrm>
        <a:graphic>
          <a:graphicData uri="http://schemas.openxmlformats.org/drawingml/2006/table">
            <a:tbl>
              <a:tblPr/>
              <a:tblGrid>
                <a:gridCol w="2362200"/>
                <a:gridCol w="1219200"/>
                <a:gridCol w="799815"/>
                <a:gridCol w="800385"/>
                <a:gridCol w="922639"/>
                <a:gridCol w="829961"/>
                <a:gridCol w="838200"/>
                <a:gridCol w="914400"/>
              </a:tblGrid>
              <a:tr h="1110985">
                <a:tc>
                  <a:txBody>
                    <a:bodyPr/>
                    <a:lstStyle/>
                    <a:p>
                      <a:pPr algn="l" fontAlgn="b"/>
                      <a:r>
                        <a:rPr lang="en-US" sz="1400" b="1" i="0" u="none" strike="noStrike" dirty="0">
                          <a:solidFill>
                            <a:schemeClr val="tx1"/>
                          </a:solidFill>
                          <a:latin typeface="Arial"/>
                        </a:rPr>
                        <a:t>INSTITUTION </a:t>
                      </a:r>
                      <a:r>
                        <a:rPr lang="en-US" sz="1400" b="1" i="0" u="none" strike="noStrike" dirty="0" smtClean="0">
                          <a:solidFill>
                            <a:schemeClr val="tx1"/>
                          </a:solidFill>
                          <a:latin typeface="Arial"/>
                        </a:rPr>
                        <a:t>NAME</a:t>
                      </a:r>
                    </a:p>
                    <a:p>
                      <a:pPr algn="l" fontAlgn="b"/>
                      <a:endParaRPr lang="en-US" sz="1400" b="1" i="0" u="none" strike="noStrike" dirty="0" smtClean="0">
                        <a:solidFill>
                          <a:schemeClr val="tx1"/>
                        </a:solidFill>
                        <a:latin typeface="Arial"/>
                      </a:endParaRPr>
                    </a:p>
                    <a:p>
                      <a:pPr algn="l" fontAlgn="b"/>
                      <a:endParaRPr lang="en-US" sz="1400" b="1" i="0" u="none" strike="noStrike" dirty="0">
                        <a:solidFill>
                          <a:schemeClr val="tx1"/>
                        </a:solidFill>
                        <a:latin typeface="Arial"/>
                      </a:endParaRPr>
                    </a:p>
                  </a:txBody>
                  <a:tcPr marL="5310" marR="5310" marT="531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1400" b="1" i="0" u="none" strike="noStrike" dirty="0" smtClean="0">
                        <a:solidFill>
                          <a:schemeClr val="tx1"/>
                        </a:solidFill>
                        <a:latin typeface="Arial"/>
                      </a:endParaRPr>
                    </a:p>
                    <a:p>
                      <a:pPr algn="l" fontAlgn="b"/>
                      <a:r>
                        <a:rPr lang="en-US" sz="1400" b="1" i="0" u="none" strike="noStrike" dirty="0" smtClean="0">
                          <a:solidFill>
                            <a:schemeClr val="tx1"/>
                          </a:solidFill>
                          <a:latin typeface="Arial"/>
                        </a:rPr>
                        <a:t>Normal Transactions</a:t>
                      </a:r>
                    </a:p>
                    <a:p>
                      <a:pPr algn="l" fontAlgn="b"/>
                      <a:endParaRPr lang="en-US" sz="1400" b="1" i="0" u="none" strike="noStrike" dirty="0">
                        <a:solidFill>
                          <a:schemeClr val="tx1"/>
                        </a:solidFill>
                        <a:latin typeface="Arial"/>
                      </a:endParaRPr>
                    </a:p>
                  </a:txBody>
                  <a:tcPr marL="5310" marR="5310" marT="531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1" i="0" u="none" strike="noStrike" dirty="0">
                          <a:solidFill>
                            <a:schemeClr val="tx1"/>
                          </a:solidFill>
                          <a:latin typeface="Arial"/>
                        </a:rPr>
                        <a:t>Delay 30 </a:t>
                      </a:r>
                      <a:r>
                        <a:rPr lang="en-US" sz="1400" b="1" i="0" u="none" strike="noStrike" dirty="0" smtClean="0">
                          <a:solidFill>
                            <a:schemeClr val="tx1"/>
                          </a:solidFill>
                          <a:latin typeface="Arial"/>
                        </a:rPr>
                        <a:t>– 60</a:t>
                      </a:r>
                    </a:p>
                    <a:p>
                      <a:pPr algn="l" fontAlgn="b"/>
                      <a:endParaRPr lang="en-US" sz="1400" b="1" i="0" u="none" strike="noStrike" dirty="0">
                        <a:solidFill>
                          <a:schemeClr val="tx1"/>
                        </a:solidFill>
                        <a:latin typeface="Arial"/>
                      </a:endParaRPr>
                    </a:p>
                  </a:txBody>
                  <a:tcPr marL="5310" marR="5310" marT="531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1" i="0" u="none" strike="noStrike" dirty="0">
                          <a:solidFill>
                            <a:schemeClr val="tx1"/>
                          </a:solidFill>
                          <a:latin typeface="Arial"/>
                        </a:rPr>
                        <a:t>Submitted For Govt. Approval</a:t>
                      </a:r>
                    </a:p>
                  </a:txBody>
                  <a:tcPr marL="5310" marR="5310" marT="531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1" i="0" u="none" strike="noStrike" dirty="0">
                          <a:solidFill>
                            <a:schemeClr val="tx1"/>
                          </a:solidFill>
                          <a:latin typeface="Arial"/>
                        </a:rPr>
                        <a:t>Govt. Approved </a:t>
                      </a:r>
                      <a:r>
                        <a:rPr lang="en-US" sz="1400" b="1" i="0" u="none" strike="noStrike" dirty="0" smtClean="0">
                          <a:solidFill>
                            <a:schemeClr val="tx1"/>
                          </a:solidFill>
                          <a:latin typeface="Arial"/>
                        </a:rPr>
                        <a:t>COUNT</a:t>
                      </a:r>
                    </a:p>
                    <a:p>
                      <a:pPr algn="l" fontAlgn="b"/>
                      <a:endParaRPr lang="en-US" sz="1400" b="1" i="0" u="none" strike="noStrike" dirty="0">
                        <a:solidFill>
                          <a:schemeClr val="tx1"/>
                        </a:solidFill>
                        <a:latin typeface="Arial"/>
                      </a:endParaRPr>
                    </a:p>
                  </a:txBody>
                  <a:tcPr marL="5310" marR="5310" marT="531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1" i="0" u="none" strike="noStrike" dirty="0">
                          <a:solidFill>
                            <a:schemeClr val="tx1"/>
                          </a:solidFill>
                          <a:latin typeface="Arial"/>
                        </a:rPr>
                        <a:t>EXPIRED </a:t>
                      </a:r>
                      <a:r>
                        <a:rPr lang="en-US" sz="1400" b="1" i="0" u="none" strike="noStrike" dirty="0" smtClean="0">
                          <a:solidFill>
                            <a:schemeClr val="tx1"/>
                          </a:solidFill>
                          <a:latin typeface="Arial"/>
                        </a:rPr>
                        <a:t>COUNT</a:t>
                      </a:r>
                    </a:p>
                    <a:p>
                      <a:pPr algn="l" fontAlgn="b"/>
                      <a:endParaRPr lang="en-US" sz="1400" b="1" i="0" u="none" strike="noStrike" dirty="0">
                        <a:solidFill>
                          <a:schemeClr val="tx1"/>
                        </a:solidFill>
                        <a:latin typeface="Arial"/>
                      </a:endParaRPr>
                    </a:p>
                  </a:txBody>
                  <a:tcPr marL="5310" marR="5310" marT="531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1" i="0" u="none" strike="noStrike" dirty="0">
                          <a:solidFill>
                            <a:schemeClr val="tx1"/>
                          </a:solidFill>
                          <a:latin typeface="Arial"/>
                        </a:rPr>
                        <a:t>Submitted by Checker to </a:t>
                      </a:r>
                      <a:r>
                        <a:rPr lang="en-US" sz="1400" b="1" i="0" u="none" strike="noStrike" dirty="0" smtClean="0">
                          <a:solidFill>
                            <a:schemeClr val="tx1"/>
                          </a:solidFill>
                          <a:latin typeface="Arial"/>
                        </a:rPr>
                        <a:t>CERSAI</a:t>
                      </a:r>
                    </a:p>
                    <a:p>
                      <a:pPr algn="l" fontAlgn="b"/>
                      <a:endParaRPr lang="en-US" sz="1400" b="1" i="0" u="none" strike="noStrike" dirty="0">
                        <a:solidFill>
                          <a:schemeClr val="tx1"/>
                        </a:solidFill>
                        <a:latin typeface="Arial"/>
                      </a:endParaRPr>
                    </a:p>
                  </a:txBody>
                  <a:tcPr marL="5310" marR="5310" marT="531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1" i="0" u="none" strike="noStrike" dirty="0">
                          <a:solidFill>
                            <a:schemeClr val="tx1"/>
                          </a:solidFill>
                          <a:latin typeface="Arial"/>
                        </a:rPr>
                        <a:t>PENDING WITH </a:t>
                      </a:r>
                      <a:r>
                        <a:rPr lang="en-US" sz="1400" b="1" i="0" u="none" strike="noStrike" dirty="0" smtClean="0">
                          <a:solidFill>
                            <a:schemeClr val="tx1"/>
                          </a:solidFill>
                          <a:latin typeface="Arial"/>
                        </a:rPr>
                        <a:t>CHECKER</a:t>
                      </a:r>
                    </a:p>
                    <a:p>
                      <a:pPr algn="l" fontAlgn="b"/>
                      <a:endParaRPr lang="en-US" sz="1400" b="1" i="0" u="none" strike="noStrike" dirty="0">
                        <a:solidFill>
                          <a:schemeClr val="tx1"/>
                        </a:solidFill>
                        <a:latin typeface="Arial"/>
                      </a:endParaRPr>
                    </a:p>
                  </a:txBody>
                  <a:tcPr marL="5310" marR="5310" marT="531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0776">
                <a:tc>
                  <a:txBody>
                    <a:bodyPr/>
                    <a:lstStyle/>
                    <a:p>
                      <a:pPr algn="l" fontAlgn="b"/>
                      <a:r>
                        <a:rPr lang="en-US" sz="1600" b="0" i="0" u="none" strike="noStrike" dirty="0">
                          <a:solidFill>
                            <a:srgbClr val="000000"/>
                          </a:solidFill>
                          <a:latin typeface="Arial"/>
                        </a:rPr>
                        <a:t>CANARA BANK</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0776">
                <a:tc>
                  <a:txBody>
                    <a:bodyPr/>
                    <a:lstStyle/>
                    <a:p>
                      <a:pPr algn="l" fontAlgn="b"/>
                      <a:r>
                        <a:rPr lang="en-US" sz="1600" b="0" i="0" u="none" strike="noStrike" dirty="0">
                          <a:solidFill>
                            <a:srgbClr val="000000"/>
                          </a:solidFill>
                          <a:latin typeface="Arial"/>
                        </a:rPr>
                        <a:t>DENA BANK</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5990">
                <a:tc>
                  <a:txBody>
                    <a:bodyPr/>
                    <a:lstStyle/>
                    <a:p>
                      <a:pPr algn="l" fontAlgn="b"/>
                      <a:r>
                        <a:rPr lang="en-US" sz="1600" b="0" i="0" u="none" strike="noStrike" dirty="0">
                          <a:solidFill>
                            <a:srgbClr val="000000"/>
                          </a:solidFill>
                          <a:latin typeface="Arial"/>
                        </a:rPr>
                        <a:t>IDBI BANK LIMITED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5990">
                <a:tc>
                  <a:txBody>
                    <a:bodyPr/>
                    <a:lstStyle/>
                    <a:p>
                      <a:pPr algn="l" fontAlgn="b"/>
                      <a:r>
                        <a:rPr lang="en-US" sz="1600" b="0" i="0" u="none" strike="noStrike" dirty="0">
                          <a:solidFill>
                            <a:srgbClr val="000000"/>
                          </a:solidFill>
                          <a:latin typeface="Arial"/>
                        </a:rPr>
                        <a:t>BANK OF INDIA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5990">
                <a:tc>
                  <a:txBody>
                    <a:bodyPr/>
                    <a:lstStyle/>
                    <a:p>
                      <a:pPr algn="l" fontAlgn="b"/>
                      <a:r>
                        <a:rPr lang="en-US" sz="1600" b="0" i="0" u="none" strike="noStrike" dirty="0">
                          <a:solidFill>
                            <a:srgbClr val="000000"/>
                          </a:solidFill>
                          <a:latin typeface="Arial"/>
                        </a:rPr>
                        <a:t>INDIAN OVERSEAS BANK</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0776">
                <a:tc>
                  <a:txBody>
                    <a:bodyPr/>
                    <a:lstStyle/>
                    <a:p>
                      <a:pPr algn="l" fontAlgn="b"/>
                      <a:r>
                        <a:rPr lang="en-US" sz="1600" b="0" i="0" u="none" strike="noStrike">
                          <a:solidFill>
                            <a:srgbClr val="000000"/>
                          </a:solidFill>
                          <a:latin typeface="Arial"/>
                        </a:rPr>
                        <a:t>STATE BANK OF INDIA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84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0776">
                <a:tc>
                  <a:txBody>
                    <a:bodyPr/>
                    <a:lstStyle/>
                    <a:p>
                      <a:pPr algn="l" fontAlgn="b"/>
                      <a:r>
                        <a:rPr lang="en-US" sz="1600" b="0" i="0" u="none" strike="noStrike">
                          <a:solidFill>
                            <a:srgbClr val="000000"/>
                          </a:solidFill>
                          <a:latin typeface="Arial"/>
                        </a:rPr>
                        <a:t>VIJAYA BANK</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0776">
                <a:tc>
                  <a:txBody>
                    <a:bodyPr/>
                    <a:lstStyle/>
                    <a:p>
                      <a:pPr algn="l" fontAlgn="b"/>
                      <a:r>
                        <a:rPr lang="en-US" sz="1600" b="0" i="0" u="none" strike="noStrike" dirty="0">
                          <a:solidFill>
                            <a:srgbClr val="000000"/>
                          </a:solidFill>
                          <a:latin typeface="Arial"/>
                        </a:rPr>
                        <a:t>CORPORATION BANK</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5990">
                <a:tc>
                  <a:txBody>
                    <a:bodyPr/>
                    <a:lstStyle/>
                    <a:p>
                      <a:pPr algn="l" fontAlgn="b"/>
                      <a:r>
                        <a:rPr lang="en-US" sz="1600" b="0" i="0" u="none" strike="noStrike">
                          <a:solidFill>
                            <a:srgbClr val="000000"/>
                          </a:solidFill>
                          <a:latin typeface="Arial"/>
                        </a:rPr>
                        <a:t>KOTAK MAHINDRA BANK LIMITED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5990">
                <a:tc>
                  <a:txBody>
                    <a:bodyPr/>
                    <a:lstStyle/>
                    <a:p>
                      <a:pPr algn="l" fontAlgn="b"/>
                      <a:r>
                        <a:rPr lang="en-US" sz="1600" b="0" i="0" u="none" strike="noStrike">
                          <a:solidFill>
                            <a:srgbClr val="000000"/>
                          </a:solidFill>
                          <a:latin typeface="Arial"/>
                        </a:rPr>
                        <a:t>NKGSB CO OP BANK LTD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latin typeface="Arial"/>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Title 3"/>
          <p:cNvSpPr txBox="1">
            <a:spLocks/>
          </p:cNvSpPr>
          <p:nvPr/>
        </p:nvSpPr>
        <p:spPr>
          <a:xfrm>
            <a:off x="381000" y="599664"/>
            <a:ext cx="6339114" cy="533400"/>
          </a:xfrm>
          <a:prstGeom prst="rect">
            <a:avLst/>
          </a:prstGeom>
        </p:spPr>
        <p:txBody>
          <a:bodyPr vert="horz" anchor="b">
            <a:normAutofit/>
            <a:scene3d>
              <a:camera prst="orthographicFront"/>
              <a:lightRig rig="soft" dir="t"/>
            </a:scene3d>
            <a:sp3d prstMaterial="softEdge">
              <a:bevelT w="25400" h="25400"/>
            </a:sp3d>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en-US" sz="2700" b="1" i="0" u="sng"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The Delayed</a:t>
            </a:r>
            <a:r>
              <a:rPr kumimoji="0" lang="en-US" sz="2700" b="1" i="0" u="sng" strike="noStrike" kern="1200" cap="none" spc="0" normalizeH="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Filing was mainly from: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229600" cy="4309872"/>
          </a:xfrm>
        </p:spPr>
        <p:txBody>
          <a:bodyPr>
            <a:normAutofit/>
          </a:bodyPr>
          <a:lstStyle/>
          <a:p>
            <a:pPr algn="just"/>
            <a:r>
              <a:rPr lang="en-US" sz="2400" dirty="0" smtClean="0">
                <a:latin typeface="Times New Roman" pitchFamily="18" charset="0"/>
                <a:ea typeface="Tahoma" pitchFamily="34" charset="0"/>
                <a:cs typeface="Times New Roman" pitchFamily="18" charset="0"/>
              </a:rPr>
              <a:t>Ensure registration at CERSAI within 30 days of creation of charge. </a:t>
            </a:r>
          </a:p>
          <a:p>
            <a:pPr algn="just"/>
            <a:r>
              <a:rPr lang="en-US" sz="2400" dirty="0" smtClean="0">
                <a:latin typeface="Times New Roman" pitchFamily="18" charset="0"/>
                <a:ea typeface="Tahoma" pitchFamily="34" charset="0"/>
                <a:cs typeface="Times New Roman" pitchFamily="18" charset="0"/>
              </a:rPr>
              <a:t>It would be in the interest of all stakeholders if registration is done as soon as mortgage is created. This will obviate possibility of any fraud. </a:t>
            </a:r>
          </a:p>
          <a:p>
            <a:pPr algn="just"/>
            <a:r>
              <a:rPr lang="en-US" sz="2400" dirty="0" smtClean="0">
                <a:latin typeface="Times New Roman" pitchFamily="18" charset="0"/>
                <a:ea typeface="Tahoma" pitchFamily="34" charset="0"/>
                <a:cs typeface="Times New Roman" pitchFamily="18" charset="0"/>
              </a:rPr>
              <a:t>In case of </a:t>
            </a:r>
            <a:r>
              <a:rPr lang="en-US" sz="2400" dirty="0" err="1" smtClean="0">
                <a:latin typeface="Times New Roman" pitchFamily="18" charset="0"/>
                <a:ea typeface="Tahoma" pitchFamily="34" charset="0"/>
                <a:cs typeface="Times New Roman" pitchFamily="18" charset="0"/>
              </a:rPr>
              <a:t>condonation</a:t>
            </a:r>
            <a:r>
              <a:rPr lang="en-US" sz="2400" dirty="0" smtClean="0">
                <a:latin typeface="Times New Roman" pitchFamily="18" charset="0"/>
                <a:ea typeface="Tahoma" pitchFamily="34" charset="0"/>
                <a:cs typeface="Times New Roman" pitchFamily="18" charset="0"/>
              </a:rPr>
              <a:t> of delay beyond 60 days by Central Government ensure submission to CERSAI within the period stipulated. </a:t>
            </a:r>
          </a:p>
          <a:p>
            <a:pPr algn="just"/>
            <a:r>
              <a:rPr lang="en-US" sz="2400" dirty="0" smtClean="0">
                <a:latin typeface="Times New Roman" pitchFamily="18" charset="0"/>
                <a:ea typeface="Tahoma" pitchFamily="34" charset="0"/>
                <a:cs typeface="Times New Roman" pitchFamily="18" charset="0"/>
              </a:rPr>
              <a:t>In case your bank is lead Bank in a consortium, add the names of other members of  consortium to enable them to file their charge. </a:t>
            </a:r>
            <a:endParaRPr lang="en-US" sz="2400" dirty="0">
              <a:latin typeface="Times New Roman" pitchFamily="18" charset="0"/>
              <a:ea typeface="Tahoma" pitchFamily="34" charset="0"/>
              <a:cs typeface="Times New Roman" pitchFamily="18" charset="0"/>
            </a:endParaRPr>
          </a:p>
        </p:txBody>
      </p:sp>
      <p:sp>
        <p:nvSpPr>
          <p:cNvPr id="3" name="Slide Number Placeholder 2"/>
          <p:cNvSpPr>
            <a:spLocks noGrp="1"/>
          </p:cNvSpPr>
          <p:nvPr>
            <p:ph type="sldNum" sz="quarter" idx="12"/>
          </p:nvPr>
        </p:nvSpPr>
        <p:spPr/>
        <p:txBody>
          <a:bodyPr/>
          <a:lstStyle/>
          <a:p>
            <a:fld id="{B6983442-A14C-436F-8A70-DBAE3C3E9E2F}" type="slidenum">
              <a:rPr lang="en-US" smtClean="0"/>
              <a:pPr/>
              <a:t>8</a:t>
            </a:fld>
            <a:endParaRPr lang="en-US"/>
          </a:p>
        </p:txBody>
      </p:sp>
      <p:sp>
        <p:nvSpPr>
          <p:cNvPr id="4" name="Title 3"/>
          <p:cNvSpPr>
            <a:spLocks noGrp="1"/>
          </p:cNvSpPr>
          <p:nvPr>
            <p:ph type="title"/>
          </p:nvPr>
        </p:nvSpPr>
        <p:spPr/>
        <p:txBody>
          <a:bodyPr>
            <a:normAutofit/>
          </a:bodyPr>
          <a:lstStyle/>
          <a:p>
            <a:r>
              <a:rPr lang="en-US" sz="3200" dirty="0" smtClean="0">
                <a:solidFill>
                  <a:schemeClr val="tx1"/>
                </a:solidFill>
                <a:latin typeface="Times New Roman" pitchFamily="18" charset="0"/>
                <a:cs typeface="Times New Roman" pitchFamily="18" charset="0"/>
              </a:rPr>
              <a:t>What is Required to be done by Lenders</a:t>
            </a:r>
            <a:endParaRPr lang="en-US" sz="3200" dirty="0">
              <a:solidFill>
                <a:schemeClr val="tx1"/>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983442-A14C-436F-8A70-DBAE3C3E9E2F}" type="slidenum">
              <a:rPr lang="en-US" smtClean="0"/>
              <a:pPr/>
              <a:t>9</a:t>
            </a:fld>
            <a:endParaRPr lang="en-US"/>
          </a:p>
        </p:txBody>
      </p:sp>
      <p:sp>
        <p:nvSpPr>
          <p:cNvPr id="5" name="Content Placeholder 1"/>
          <p:cNvSpPr txBox="1">
            <a:spLocks/>
          </p:cNvSpPr>
          <p:nvPr/>
        </p:nvSpPr>
        <p:spPr>
          <a:xfrm>
            <a:off x="381000" y="762001"/>
            <a:ext cx="8229600" cy="4648199"/>
          </a:xfrm>
          <a:prstGeom prst="rect">
            <a:avLst/>
          </a:prstGeom>
        </p:spPr>
        <p:txBody>
          <a:bodyPr vert="horz">
            <a:normAutofit/>
          </a:bodyPr>
          <a:lstStyle/>
          <a:p>
            <a:pPr marL="365760" marR="0" lvl="0" indent="-256032" algn="just"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endParaRPr lang="en-US" sz="2800" dirty="0" smtClean="0">
              <a:latin typeface="Times New Roman" pitchFamily="18" charset="0"/>
              <a:cs typeface="Times New Roman" pitchFamily="18" charset="0"/>
            </a:endParaRPr>
          </a:p>
          <a:p>
            <a:pPr marL="365760" lvl="0" indent="-256032" algn="just">
              <a:spcBef>
                <a:spcPts val="400"/>
              </a:spcBef>
              <a:buClr>
                <a:schemeClr val="accent1"/>
              </a:buClr>
              <a:buSzPct val="68000"/>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p>
          <a:p>
            <a:pPr marL="365760" lvl="0" indent="-256032" algn="just">
              <a:spcBef>
                <a:spcPts val="400"/>
              </a:spcBef>
              <a:buClr>
                <a:schemeClr val="accent1"/>
              </a:buClr>
              <a:buSzPct val="68000"/>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Content Placeholder 1"/>
          <p:cNvSpPr>
            <a:spLocks noGrp="1"/>
          </p:cNvSpPr>
          <p:nvPr>
            <p:ph idx="1"/>
          </p:nvPr>
        </p:nvSpPr>
        <p:spPr>
          <a:xfrm>
            <a:off x="457200" y="533400"/>
            <a:ext cx="8229600" cy="5791200"/>
          </a:xfrm>
        </p:spPr>
        <p:txBody>
          <a:bodyPr>
            <a:normAutofit/>
          </a:bodyPr>
          <a:lstStyle/>
          <a:p>
            <a:pPr algn="just"/>
            <a:r>
              <a:rPr lang="en-US" sz="2400" dirty="0" smtClean="0">
                <a:latin typeface="Times New Roman" pitchFamily="18" charset="0"/>
                <a:ea typeface="Tahoma" pitchFamily="34" charset="0"/>
                <a:cs typeface="Times New Roman" pitchFamily="18" charset="0"/>
              </a:rPr>
              <a:t>Ensure to satisfy your charge on the property as soon as your loan is liquidated. </a:t>
            </a:r>
          </a:p>
          <a:p>
            <a:pPr algn="just"/>
            <a:r>
              <a:rPr lang="en-US" sz="2400" dirty="0" smtClean="0">
                <a:latin typeface="Times New Roman" pitchFamily="18" charset="0"/>
                <a:ea typeface="Tahoma" pitchFamily="34" charset="0"/>
                <a:cs typeface="Times New Roman" pitchFamily="18" charset="0"/>
              </a:rPr>
              <a:t>In case of take over of finance by another bank, ensure handing over of title deeds to other bank promptly. </a:t>
            </a:r>
          </a:p>
          <a:p>
            <a:pPr algn="just"/>
            <a:r>
              <a:rPr lang="en-US" sz="2400" dirty="0" smtClean="0">
                <a:latin typeface="Times New Roman" pitchFamily="18" charset="0"/>
                <a:ea typeface="Tahoma" pitchFamily="34" charset="0"/>
                <a:cs typeface="Times New Roman" pitchFamily="18" charset="0"/>
              </a:rPr>
              <a:t>All corrections in the records require approval from Central Government. </a:t>
            </a:r>
          </a:p>
          <a:p>
            <a:pPr algn="just"/>
            <a:r>
              <a:rPr lang="en-US" sz="2400" dirty="0" smtClean="0">
                <a:latin typeface="Times New Roman" pitchFamily="18" charset="0"/>
                <a:ea typeface="Tahoma" pitchFamily="34" charset="0"/>
                <a:cs typeface="Times New Roman" pitchFamily="18" charset="0"/>
              </a:rPr>
              <a:t>It is, therefore, important for the checker to ensure that there is no mistake in the data filled. </a:t>
            </a:r>
          </a:p>
          <a:p>
            <a:pPr algn="just"/>
            <a:r>
              <a:rPr lang="en-US" sz="2400" dirty="0" smtClean="0">
                <a:latin typeface="Times New Roman" pitchFamily="18" charset="0"/>
                <a:ea typeface="Tahoma" pitchFamily="34" charset="0"/>
                <a:cs typeface="Times New Roman" pitchFamily="18" charset="0"/>
              </a:rPr>
              <a:t>Data purity, is a MUST </a:t>
            </a:r>
          </a:p>
          <a:p>
            <a:pPr algn="just"/>
            <a:r>
              <a:rPr lang="en-US" sz="2400" dirty="0" smtClean="0">
                <a:latin typeface="Times New Roman" pitchFamily="18" charset="0"/>
                <a:ea typeface="Tahoma" pitchFamily="34" charset="0"/>
                <a:cs typeface="Times New Roman" pitchFamily="18" charset="0"/>
              </a:rPr>
              <a:t>All fields, even if not mandatory, should be filled. </a:t>
            </a:r>
          </a:p>
          <a:p>
            <a:pPr algn="just"/>
            <a:r>
              <a:rPr lang="en-US" sz="2400" dirty="0" smtClean="0">
                <a:latin typeface="Times New Roman" pitchFamily="18" charset="0"/>
                <a:ea typeface="Tahoma" pitchFamily="34" charset="0"/>
                <a:cs typeface="Times New Roman" pitchFamily="18" charset="0"/>
              </a:rPr>
              <a:t>There are large number of mistakes in the records filed in the initial year of operation of CERSAI. Please recheck these records and ensure correction/ rectification of mistakes.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5942</TotalTime>
  <Words>912</Words>
  <Application>Microsoft Office PowerPoint</Application>
  <PresentationFormat>On-screen Show (4:3)</PresentationFormat>
  <Paragraphs>287</Paragraphs>
  <Slides>12</Slides>
  <Notes>10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CENTRAL REGISTRY  OF   SECURITIZATION  ASSET  RECONSTRUCTION  AND  SECURITY INTEREST OF INDIA  (CERSAI)  Goa – 30.09.2015</vt:lpstr>
      <vt:lpstr>GENESIS </vt:lpstr>
      <vt:lpstr>Top 10 Banks/HFCs in terms of Registration</vt:lpstr>
      <vt:lpstr>State Wise Registration     (As on 31st August, 2015) </vt:lpstr>
      <vt:lpstr>Top Ten Banks/ HFCs in Terms of Registration in Goa       (As on 28th Sept, 2015) Total No of Banks/ FIs registering mortgages on CERSAI – 112 </vt:lpstr>
      <vt:lpstr>                 Delayed Filing of Records – August, 2015  - Total Banks/ FIs which filed charges in August: 43  - Out of the above, 33 Banks/ FIs filed all their charges within the stipulated time  - LIC  Housing Finance Ltd (48), HDFC  Ltd (38) Bank of India (36), Union Bank of India 22, The Goa Urban Cooperative Bank Ltd (21) , Central Bank of India (18), Oriental Bank of Commerce (17) and Bank of Maharashtra (15) are major Banks which filed all the records on time. </vt:lpstr>
      <vt:lpstr>Slide 7</vt:lpstr>
      <vt:lpstr>What is Required to be done by Lenders</vt:lpstr>
      <vt:lpstr>Slide 9</vt:lpstr>
      <vt:lpstr>Slide 10</vt:lpstr>
      <vt:lpstr>Slide 11</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CERSAI</dc:title>
  <dc:creator>prateeks</dc:creator>
  <cp:lastModifiedBy>CERSAI</cp:lastModifiedBy>
  <cp:revision>1422</cp:revision>
  <dcterms:created xsi:type="dcterms:W3CDTF">2001-01-17T21:19:44Z</dcterms:created>
  <dcterms:modified xsi:type="dcterms:W3CDTF">2015-09-28T11:15:55Z</dcterms:modified>
</cp:coreProperties>
</file>