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layout1.xml" ContentType="application/vnd.openxmlformats-officedocument.drawingml.diagramLayout+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emf" ContentType="image/x-emf"/>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98" r:id="rId3"/>
    <p:sldId id="275" r:id="rId4"/>
    <p:sldId id="276" r:id="rId5"/>
    <p:sldId id="302" r:id="rId6"/>
    <p:sldId id="303" r:id="rId7"/>
    <p:sldId id="278" r:id="rId8"/>
    <p:sldId id="279" r:id="rId9"/>
    <p:sldId id="281" r:id="rId10"/>
    <p:sldId id="283" r:id="rId11"/>
    <p:sldId id="282" r:id="rId12"/>
    <p:sldId id="284" r:id="rId13"/>
    <p:sldId id="285" r:id="rId14"/>
    <p:sldId id="288" r:id="rId15"/>
    <p:sldId id="290" r:id="rId16"/>
    <p:sldId id="291" r:id="rId17"/>
    <p:sldId id="287" r:id="rId18"/>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990000"/>
    <a:srgbClr val="0000F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7279" autoAdjust="0"/>
    <p:restoredTop sz="94660"/>
  </p:normalViewPr>
  <p:slideViewPr>
    <p:cSldViewPr>
      <p:cViewPr varScale="1">
        <p:scale>
          <a:sx n="116" d="100"/>
          <a:sy n="116" d="100"/>
        </p:scale>
        <p:origin x="-193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4EE920-DFF5-4E10-B6EF-114283F3424D}" type="doc">
      <dgm:prSet loTypeId="urn:microsoft.com/office/officeart/2005/8/layout/hierarchy3" loCatId="list" qsTypeId="urn:microsoft.com/office/officeart/2005/8/quickstyle/simple1" qsCatId="simple" csTypeId="urn:microsoft.com/office/officeart/2005/8/colors/colorful2" csCatId="colorful" phldr="1"/>
      <dgm:spPr/>
      <dgm:t>
        <a:bodyPr/>
        <a:lstStyle/>
        <a:p>
          <a:endParaRPr lang="en-IN"/>
        </a:p>
      </dgm:t>
    </dgm:pt>
    <dgm:pt modelId="{F1415645-D74C-41F8-A7BE-85A349EBC479}">
      <dgm:prSet phldrT="[Text]" custT="1"/>
      <dgm:spPr/>
      <dgm:t>
        <a:bodyPr/>
        <a:lstStyle/>
        <a:p>
          <a:r>
            <a:rPr lang="en-US" sz="1400" dirty="0" smtClean="0">
              <a:latin typeface="Arial Narrow" panose="020B0606020202030204" pitchFamily="34" charset="0"/>
            </a:rPr>
            <a:t>“In-situ” Redevelopment (Slum)</a:t>
          </a:r>
          <a:endParaRPr lang="en-IN" sz="1400" dirty="0">
            <a:latin typeface="Arial Narrow" panose="020B0606020202030204" pitchFamily="34" charset="0"/>
          </a:endParaRPr>
        </a:p>
      </dgm:t>
    </dgm:pt>
    <dgm:pt modelId="{6D625BBC-8A72-4F6D-ACBB-C67A0A21C6B6}" type="parTrans" cxnId="{C77C22CB-0CF6-4E56-ACA0-60E9B29199FF}">
      <dgm:prSet/>
      <dgm:spPr/>
      <dgm:t>
        <a:bodyPr/>
        <a:lstStyle/>
        <a:p>
          <a:endParaRPr lang="en-IN"/>
        </a:p>
      </dgm:t>
    </dgm:pt>
    <dgm:pt modelId="{7CB90D45-D179-4CE6-9739-7F7CED911347}" type="sibTrans" cxnId="{C77C22CB-0CF6-4E56-ACA0-60E9B29199FF}">
      <dgm:prSet/>
      <dgm:spPr/>
      <dgm:t>
        <a:bodyPr/>
        <a:lstStyle/>
        <a:p>
          <a:endParaRPr lang="en-IN"/>
        </a:p>
      </dgm:t>
    </dgm:pt>
    <dgm:pt modelId="{340F96F6-A36A-4431-80EF-BC3525EB8874}">
      <dgm:prSet phldrT="[Text]" custT="1"/>
      <dgm:spPr/>
      <dgm:t>
        <a:bodyPr/>
        <a:lstStyle/>
        <a:p>
          <a:r>
            <a:rPr lang="en-US" sz="1400" dirty="0" smtClean="0">
              <a:latin typeface="Arial Narrow" panose="020B0606020202030204" pitchFamily="34" charset="0"/>
            </a:rPr>
            <a:t>Using land as a resource</a:t>
          </a:r>
          <a:endParaRPr lang="en-IN" sz="1400" dirty="0">
            <a:latin typeface="Arial Narrow" panose="020B0606020202030204" pitchFamily="34" charset="0"/>
          </a:endParaRPr>
        </a:p>
      </dgm:t>
    </dgm:pt>
    <dgm:pt modelId="{76F27596-30C1-472E-B520-015B778A926E}" type="parTrans" cxnId="{ED220FE7-F052-4ACB-8138-CF57D125F11A}">
      <dgm:prSet/>
      <dgm:spPr/>
      <dgm:t>
        <a:bodyPr/>
        <a:lstStyle/>
        <a:p>
          <a:endParaRPr lang="en-IN"/>
        </a:p>
      </dgm:t>
    </dgm:pt>
    <dgm:pt modelId="{969B73D9-5320-48C0-8076-CC9609BAE71A}" type="sibTrans" cxnId="{ED220FE7-F052-4ACB-8138-CF57D125F11A}">
      <dgm:prSet/>
      <dgm:spPr/>
      <dgm:t>
        <a:bodyPr/>
        <a:lstStyle/>
        <a:p>
          <a:endParaRPr lang="en-IN"/>
        </a:p>
      </dgm:t>
    </dgm:pt>
    <dgm:pt modelId="{A2464ACB-4709-4208-8FBD-3D31EEA24F7D}">
      <dgm:prSet phldrT="[Text]" custT="1"/>
      <dgm:spPr/>
      <dgm:t>
        <a:bodyPr/>
        <a:lstStyle/>
        <a:p>
          <a:r>
            <a:rPr lang="en-US" sz="1400" dirty="0" smtClean="0">
              <a:latin typeface="Arial Narrow" panose="020B0606020202030204" pitchFamily="34" charset="0"/>
            </a:rPr>
            <a:t>With Private Participation</a:t>
          </a:r>
          <a:endParaRPr lang="en-IN" sz="1400" dirty="0">
            <a:latin typeface="Arial Narrow" panose="020B0606020202030204" pitchFamily="34" charset="0"/>
          </a:endParaRPr>
        </a:p>
      </dgm:t>
    </dgm:pt>
    <dgm:pt modelId="{75A4D8AD-1E9A-4B2E-B7C3-4D209F939719}" type="parTrans" cxnId="{E5167664-227C-4C9F-A98C-14FD69A56361}">
      <dgm:prSet/>
      <dgm:spPr/>
      <dgm:t>
        <a:bodyPr/>
        <a:lstStyle/>
        <a:p>
          <a:endParaRPr lang="en-IN"/>
        </a:p>
      </dgm:t>
    </dgm:pt>
    <dgm:pt modelId="{0645C3FF-F483-493E-B01B-2FC24FFE40D3}" type="sibTrans" cxnId="{E5167664-227C-4C9F-A98C-14FD69A56361}">
      <dgm:prSet/>
      <dgm:spPr/>
      <dgm:t>
        <a:bodyPr/>
        <a:lstStyle/>
        <a:p>
          <a:endParaRPr lang="en-IN"/>
        </a:p>
      </dgm:t>
    </dgm:pt>
    <dgm:pt modelId="{D672FBCE-24A6-4CB7-B075-A034BA587B84}">
      <dgm:prSet phldrT="[Text]" custT="1"/>
      <dgm:spPr/>
      <dgm:t>
        <a:bodyPr/>
        <a:lstStyle/>
        <a:p>
          <a:r>
            <a:rPr lang="en-US" sz="1400" dirty="0" smtClean="0">
              <a:latin typeface="Arial Narrow" panose="020B0606020202030204" pitchFamily="34" charset="0"/>
            </a:rPr>
            <a:t>Affordable Housing through Credit Linked Subsidy Scheme (CLSS)</a:t>
          </a:r>
          <a:endParaRPr lang="en-IN" sz="1400" dirty="0">
            <a:latin typeface="Arial Narrow" panose="020B0606020202030204" pitchFamily="34" charset="0"/>
          </a:endParaRPr>
        </a:p>
      </dgm:t>
    </dgm:pt>
    <dgm:pt modelId="{8B43DFAB-9F3A-4CF5-B467-4295C6FFE9E9}" type="parTrans" cxnId="{A162EED0-6DBA-4FD9-A50E-4D8C51D7BB63}">
      <dgm:prSet/>
      <dgm:spPr/>
      <dgm:t>
        <a:bodyPr/>
        <a:lstStyle/>
        <a:p>
          <a:endParaRPr lang="en-IN"/>
        </a:p>
      </dgm:t>
    </dgm:pt>
    <dgm:pt modelId="{C120E963-C090-46DA-8400-843D5035E1E2}" type="sibTrans" cxnId="{A162EED0-6DBA-4FD9-A50E-4D8C51D7BB63}">
      <dgm:prSet/>
      <dgm:spPr/>
      <dgm:t>
        <a:bodyPr/>
        <a:lstStyle/>
        <a:p>
          <a:endParaRPr lang="en-IN"/>
        </a:p>
      </dgm:t>
    </dgm:pt>
    <dgm:pt modelId="{84E100B9-0359-4919-B7A5-59F7DD17FA23}">
      <dgm:prSet phldrT="[Text]" custT="1"/>
      <dgm:spPr/>
      <dgm:t>
        <a:bodyPr/>
        <a:lstStyle/>
        <a:p>
          <a:pPr algn="just"/>
          <a:r>
            <a:rPr lang="en-US" sz="1400" dirty="0" smtClean="0">
              <a:latin typeface="Arial Narrow" panose="020B0606020202030204" pitchFamily="34" charset="0"/>
            </a:rPr>
            <a:t>Interest subvention subsidy for EWS and LIG for new house or incremental housing	</a:t>
          </a:r>
          <a:endParaRPr lang="en-IN" sz="1400" dirty="0">
            <a:latin typeface="Arial Narrow" panose="020B0606020202030204" pitchFamily="34" charset="0"/>
          </a:endParaRPr>
        </a:p>
      </dgm:t>
    </dgm:pt>
    <dgm:pt modelId="{E474BA73-5400-49A3-85AD-A9A25DF8E82E}" type="parTrans" cxnId="{DA1F1CC4-664C-4373-82E0-3C0837A6E118}">
      <dgm:prSet/>
      <dgm:spPr/>
      <dgm:t>
        <a:bodyPr/>
        <a:lstStyle/>
        <a:p>
          <a:endParaRPr lang="en-IN"/>
        </a:p>
      </dgm:t>
    </dgm:pt>
    <dgm:pt modelId="{879C3B56-01F1-4DB7-ACF0-D0D98ECC3110}" type="sibTrans" cxnId="{DA1F1CC4-664C-4373-82E0-3C0837A6E118}">
      <dgm:prSet/>
      <dgm:spPr/>
      <dgm:t>
        <a:bodyPr/>
        <a:lstStyle/>
        <a:p>
          <a:endParaRPr lang="en-IN"/>
        </a:p>
      </dgm:t>
    </dgm:pt>
    <dgm:pt modelId="{1F6D9885-D1BD-4205-AC43-EBED8DD14986}">
      <dgm:prSet custT="1"/>
      <dgm:spPr/>
      <dgm:t>
        <a:bodyPr/>
        <a:lstStyle/>
        <a:p>
          <a:pPr algn="just"/>
          <a:r>
            <a:rPr lang="en-US" sz="1400" dirty="0" smtClean="0">
              <a:latin typeface="Arial Narrow" panose="020B0606020202030204" pitchFamily="34" charset="0"/>
            </a:rPr>
            <a:t>Extra FSI / TDR/FAR if required to make projects  financially viable</a:t>
          </a:r>
          <a:endParaRPr lang="en-IN" sz="1400" dirty="0">
            <a:latin typeface="Arial Narrow" panose="020B0606020202030204" pitchFamily="34" charset="0"/>
          </a:endParaRPr>
        </a:p>
      </dgm:t>
    </dgm:pt>
    <dgm:pt modelId="{DBA4049D-601E-4CEA-B7AB-CFAC3E246DB2}" type="parTrans" cxnId="{48CB629B-62F7-407E-A16A-197AB5F22777}">
      <dgm:prSet/>
      <dgm:spPr/>
      <dgm:t>
        <a:bodyPr/>
        <a:lstStyle/>
        <a:p>
          <a:endParaRPr lang="en-IN"/>
        </a:p>
      </dgm:t>
    </dgm:pt>
    <dgm:pt modelId="{6E612D37-07F8-4003-9E88-260764D80A4E}" type="sibTrans" cxnId="{48CB629B-62F7-407E-A16A-197AB5F22777}">
      <dgm:prSet/>
      <dgm:spPr/>
      <dgm:t>
        <a:bodyPr/>
        <a:lstStyle/>
        <a:p>
          <a:endParaRPr lang="en-IN"/>
        </a:p>
      </dgm:t>
    </dgm:pt>
    <dgm:pt modelId="{BE633635-4BB4-450E-82FA-21B1027BBD79}">
      <dgm:prSet custT="1"/>
      <dgm:spPr/>
      <dgm:t>
        <a:bodyPr/>
        <a:lstStyle/>
        <a:p>
          <a:r>
            <a:rPr lang="en-US" sz="1400" dirty="0" smtClean="0">
              <a:latin typeface="Arial Narrow" panose="020B0606020202030204" pitchFamily="34" charset="0"/>
            </a:rPr>
            <a:t>Affordable Housing in Partnership</a:t>
          </a:r>
          <a:endParaRPr lang="en-IN" sz="1400" dirty="0">
            <a:latin typeface="Arial Narrow" panose="020B0606020202030204" pitchFamily="34" charset="0"/>
          </a:endParaRPr>
        </a:p>
      </dgm:t>
    </dgm:pt>
    <dgm:pt modelId="{53E1733B-26CE-4795-8CB2-5DE2AC347406}" type="parTrans" cxnId="{026F269F-F252-4700-B56D-3356E48D07D6}">
      <dgm:prSet/>
      <dgm:spPr/>
      <dgm:t>
        <a:bodyPr/>
        <a:lstStyle/>
        <a:p>
          <a:endParaRPr lang="en-IN"/>
        </a:p>
      </dgm:t>
    </dgm:pt>
    <dgm:pt modelId="{C97CD146-EC9B-4576-A6E9-1F7DDFB6B609}" type="sibTrans" cxnId="{026F269F-F252-4700-B56D-3356E48D07D6}">
      <dgm:prSet/>
      <dgm:spPr/>
      <dgm:t>
        <a:bodyPr/>
        <a:lstStyle/>
        <a:p>
          <a:endParaRPr lang="en-IN"/>
        </a:p>
      </dgm:t>
    </dgm:pt>
    <dgm:pt modelId="{B3715C40-9682-49DA-80F6-9844A7C9AD1A}">
      <dgm:prSet custT="1"/>
      <dgm:spPr/>
      <dgm:t>
        <a:bodyPr/>
        <a:lstStyle/>
        <a:p>
          <a:pPr algn="just"/>
          <a:r>
            <a:rPr lang="en-US" sz="1400" dirty="0" smtClean="0">
              <a:latin typeface="Arial Narrow" panose="020B0606020202030204" pitchFamily="34" charset="0"/>
            </a:rPr>
            <a:t>Upfront Interest Subsidy @6.5% p.a. for maximum loan amount of Rs.6 Lakh for EWS/LIG</a:t>
          </a:r>
          <a:endParaRPr lang="en-IN" sz="1400" dirty="0">
            <a:latin typeface="Arial Narrow" panose="020B0606020202030204" pitchFamily="34" charset="0"/>
          </a:endParaRPr>
        </a:p>
      </dgm:t>
    </dgm:pt>
    <dgm:pt modelId="{F0102ABF-2411-4628-BB4E-097D1A4F7EC9}" type="parTrans" cxnId="{74100C5E-514D-483F-8265-2C830E25D4D5}">
      <dgm:prSet/>
      <dgm:spPr/>
      <dgm:t>
        <a:bodyPr/>
        <a:lstStyle/>
        <a:p>
          <a:endParaRPr lang="en-IN"/>
        </a:p>
      </dgm:t>
    </dgm:pt>
    <dgm:pt modelId="{25646E88-CF3D-4900-8B9A-56372FA27563}" type="sibTrans" cxnId="{74100C5E-514D-483F-8265-2C830E25D4D5}">
      <dgm:prSet/>
      <dgm:spPr/>
      <dgm:t>
        <a:bodyPr/>
        <a:lstStyle/>
        <a:p>
          <a:endParaRPr lang="en-IN"/>
        </a:p>
      </dgm:t>
    </dgm:pt>
    <dgm:pt modelId="{2AC80F9D-64D2-452D-9529-D5E4F50E9EE3}">
      <dgm:prSet custT="1"/>
      <dgm:spPr/>
      <dgm:t>
        <a:bodyPr/>
        <a:lstStyle/>
        <a:p>
          <a:r>
            <a:rPr lang="en-US" sz="1400" b="1" dirty="0" smtClean="0">
              <a:latin typeface="Arial Narrow" panose="020B0606020202030204" pitchFamily="34" charset="0"/>
            </a:rPr>
            <a:t>EWS </a:t>
          </a:r>
          <a:r>
            <a:rPr lang="en-US" sz="1400" dirty="0" smtClean="0">
              <a:latin typeface="Arial Narrow" panose="020B0606020202030204" pitchFamily="34" charset="0"/>
            </a:rPr>
            <a:t>– Annual Household income </a:t>
          </a:r>
          <a:r>
            <a:rPr lang="en-US" sz="1400" dirty="0" err="1" smtClean="0">
              <a:latin typeface="Arial Narrow" panose="020B0606020202030204" pitchFamily="34" charset="0"/>
            </a:rPr>
            <a:t>upto</a:t>
          </a:r>
          <a:r>
            <a:rPr lang="en-US" sz="1400" dirty="0" smtClean="0">
              <a:latin typeface="Arial Narrow" panose="020B0606020202030204" pitchFamily="34" charset="0"/>
            </a:rPr>
            <a:t> Rs.3 Lakh and House size </a:t>
          </a:r>
          <a:r>
            <a:rPr lang="en-US" sz="1400" dirty="0" err="1" smtClean="0">
              <a:latin typeface="Arial Narrow" panose="020B0606020202030204" pitchFamily="34" charset="0"/>
            </a:rPr>
            <a:t>upto</a:t>
          </a:r>
          <a:r>
            <a:rPr lang="en-US" sz="1400" dirty="0" smtClean="0">
              <a:latin typeface="Arial Narrow" panose="020B0606020202030204" pitchFamily="34" charset="0"/>
            </a:rPr>
            <a:t> 30 </a:t>
          </a:r>
          <a:r>
            <a:rPr lang="en-US" sz="1400" dirty="0" err="1" smtClean="0">
              <a:latin typeface="Arial Narrow" panose="020B0606020202030204" pitchFamily="34" charset="0"/>
            </a:rPr>
            <a:t>sq.m</a:t>
          </a:r>
          <a:endParaRPr lang="en-US" sz="1400" dirty="0" smtClean="0">
            <a:latin typeface="Arial Narrow" panose="020B0606020202030204" pitchFamily="34" charset="0"/>
          </a:endParaRPr>
        </a:p>
        <a:p>
          <a:r>
            <a:rPr lang="en-US" sz="1400" b="1" dirty="0" smtClean="0">
              <a:latin typeface="Arial Narrow" panose="020B0606020202030204" pitchFamily="34" charset="0"/>
            </a:rPr>
            <a:t>LIG </a:t>
          </a:r>
          <a:r>
            <a:rPr lang="en-US" sz="1400" dirty="0" smtClean="0">
              <a:latin typeface="Arial Narrow" panose="020B0606020202030204" pitchFamily="34" charset="0"/>
            </a:rPr>
            <a:t>- Annual  Household Income Between Rs.3-6 Lakh and House size </a:t>
          </a:r>
          <a:r>
            <a:rPr lang="en-US" sz="1400" dirty="0" err="1" smtClean="0">
              <a:latin typeface="Arial Narrow" panose="020B0606020202030204" pitchFamily="34" charset="0"/>
            </a:rPr>
            <a:t>upto</a:t>
          </a:r>
          <a:r>
            <a:rPr lang="en-US" sz="1400" dirty="0" smtClean="0">
              <a:latin typeface="Arial Narrow" panose="020B0606020202030204" pitchFamily="34" charset="0"/>
            </a:rPr>
            <a:t> 60 </a:t>
          </a:r>
          <a:r>
            <a:rPr lang="en-US" sz="1400" dirty="0" err="1" smtClean="0">
              <a:latin typeface="Arial Narrow" panose="020B0606020202030204" pitchFamily="34" charset="0"/>
            </a:rPr>
            <a:t>sq.mtrs</a:t>
          </a:r>
          <a:endParaRPr lang="en-IN" sz="1400" dirty="0">
            <a:latin typeface="Arial Narrow" panose="020B0606020202030204" pitchFamily="34" charset="0"/>
          </a:endParaRPr>
        </a:p>
      </dgm:t>
    </dgm:pt>
    <dgm:pt modelId="{0EEF625D-CA01-4B86-9853-957EF37C4B4C}" type="parTrans" cxnId="{BDE597AA-E71B-45A4-A98E-11F241D71500}">
      <dgm:prSet/>
      <dgm:spPr/>
      <dgm:t>
        <a:bodyPr/>
        <a:lstStyle/>
        <a:p>
          <a:endParaRPr lang="en-IN"/>
        </a:p>
      </dgm:t>
    </dgm:pt>
    <dgm:pt modelId="{24D42A61-C150-425D-AB43-A61CB46041D3}" type="sibTrans" cxnId="{BDE597AA-E71B-45A4-A98E-11F241D71500}">
      <dgm:prSet/>
      <dgm:spPr/>
      <dgm:t>
        <a:bodyPr/>
        <a:lstStyle/>
        <a:p>
          <a:endParaRPr lang="en-IN"/>
        </a:p>
      </dgm:t>
    </dgm:pt>
    <dgm:pt modelId="{90F0BBD1-8EE5-4869-A523-8183BA711DB5}">
      <dgm:prSet custT="1"/>
      <dgm:spPr/>
      <dgm:t>
        <a:bodyPr/>
        <a:lstStyle/>
        <a:p>
          <a:r>
            <a:rPr lang="en-US" sz="1400" dirty="0" smtClean="0">
              <a:latin typeface="Arial Narrow" panose="020B0606020202030204" pitchFamily="34" charset="0"/>
            </a:rPr>
            <a:t>With private sector or public sector including Parastatal agencies</a:t>
          </a:r>
          <a:endParaRPr lang="en-IN" sz="1400" dirty="0">
            <a:latin typeface="Arial Narrow" panose="020B0606020202030204" pitchFamily="34" charset="0"/>
          </a:endParaRPr>
        </a:p>
      </dgm:t>
    </dgm:pt>
    <dgm:pt modelId="{7AC854EC-EFB7-4EDF-9FD6-B04E95FE7F29}" type="parTrans" cxnId="{9A2FD94F-9900-4E7C-B3C5-0AC30D340604}">
      <dgm:prSet/>
      <dgm:spPr/>
      <dgm:t>
        <a:bodyPr/>
        <a:lstStyle/>
        <a:p>
          <a:endParaRPr lang="en-IN"/>
        </a:p>
      </dgm:t>
    </dgm:pt>
    <dgm:pt modelId="{0B95DB14-D733-4F50-89AC-D3BAFF7F11E0}" type="sibTrans" cxnId="{9A2FD94F-9900-4E7C-B3C5-0AC30D340604}">
      <dgm:prSet/>
      <dgm:spPr/>
      <dgm:t>
        <a:bodyPr/>
        <a:lstStyle/>
        <a:p>
          <a:endParaRPr lang="en-IN"/>
        </a:p>
      </dgm:t>
    </dgm:pt>
    <dgm:pt modelId="{1C26EDA7-1888-4A45-B810-DAFB4437B2AC}">
      <dgm:prSet custT="1"/>
      <dgm:spPr/>
      <dgm:t>
        <a:bodyPr/>
        <a:lstStyle/>
        <a:p>
          <a:r>
            <a:rPr lang="en-US" sz="1400" dirty="0" smtClean="0">
              <a:latin typeface="Arial Narrow" panose="020B0606020202030204" pitchFamily="34" charset="0"/>
            </a:rPr>
            <a:t>Central Assistance of Rs.1.50 Lakh per EWS house in affordable housing projects where 35% of constructed houses are for EWS category</a:t>
          </a:r>
          <a:endParaRPr lang="en-IN" sz="1400" dirty="0">
            <a:latin typeface="Arial Narrow" panose="020B0606020202030204" pitchFamily="34" charset="0"/>
          </a:endParaRPr>
        </a:p>
      </dgm:t>
    </dgm:pt>
    <dgm:pt modelId="{ECBE4AE9-F979-46AF-8621-108BE691CE83}" type="parTrans" cxnId="{2947BCF2-6E66-4F81-B461-832B4280C608}">
      <dgm:prSet/>
      <dgm:spPr/>
      <dgm:t>
        <a:bodyPr/>
        <a:lstStyle/>
        <a:p>
          <a:endParaRPr lang="en-IN"/>
        </a:p>
      </dgm:t>
    </dgm:pt>
    <dgm:pt modelId="{74D6046E-BBC1-4D94-BA9C-456143AE3241}" type="sibTrans" cxnId="{2947BCF2-6E66-4F81-B461-832B4280C608}">
      <dgm:prSet/>
      <dgm:spPr/>
      <dgm:t>
        <a:bodyPr/>
        <a:lstStyle/>
        <a:p>
          <a:endParaRPr lang="en-IN"/>
        </a:p>
      </dgm:t>
    </dgm:pt>
    <dgm:pt modelId="{69AB665E-EE00-4801-B46F-98B00C99EFBA}">
      <dgm:prSet custT="1"/>
      <dgm:spPr/>
      <dgm:t>
        <a:bodyPr/>
        <a:lstStyle/>
        <a:p>
          <a:r>
            <a:rPr lang="en-US" sz="1400" dirty="0" smtClean="0">
              <a:latin typeface="Arial Narrow" panose="020B0606020202030204" pitchFamily="34" charset="0"/>
            </a:rPr>
            <a:t>Subsidy for beneficiary-led individual house construction</a:t>
          </a:r>
          <a:endParaRPr lang="en-IN" sz="1400" dirty="0">
            <a:latin typeface="Arial Narrow" panose="020B0606020202030204" pitchFamily="34" charset="0"/>
          </a:endParaRPr>
        </a:p>
      </dgm:t>
    </dgm:pt>
    <dgm:pt modelId="{46B09E49-65AC-4000-B818-8AF4103A7430}" type="parTrans" cxnId="{618F7C05-6F6F-4798-B6FD-09D49BA7304E}">
      <dgm:prSet/>
      <dgm:spPr/>
      <dgm:t>
        <a:bodyPr/>
        <a:lstStyle/>
        <a:p>
          <a:endParaRPr lang="en-IN"/>
        </a:p>
      </dgm:t>
    </dgm:pt>
    <dgm:pt modelId="{977A3B59-E04B-45A0-9EB2-712959549358}" type="sibTrans" cxnId="{618F7C05-6F6F-4798-B6FD-09D49BA7304E}">
      <dgm:prSet/>
      <dgm:spPr/>
      <dgm:t>
        <a:bodyPr/>
        <a:lstStyle/>
        <a:p>
          <a:endParaRPr lang="en-IN"/>
        </a:p>
      </dgm:t>
    </dgm:pt>
    <dgm:pt modelId="{E1017764-8104-45D6-938A-42A4E08D31F5}">
      <dgm:prSet custT="1"/>
      <dgm:spPr/>
      <dgm:t>
        <a:bodyPr/>
        <a:lstStyle/>
        <a:p>
          <a:r>
            <a:rPr lang="en-US" sz="1400" dirty="0" smtClean="0">
              <a:latin typeface="Arial Narrow" panose="020B0606020202030204" pitchFamily="34" charset="0"/>
            </a:rPr>
            <a:t>For individuals of EWS category for new house or enhancement</a:t>
          </a:r>
          <a:endParaRPr lang="en-IN" sz="1400" dirty="0">
            <a:latin typeface="Arial Narrow" panose="020B0606020202030204" pitchFamily="34" charset="0"/>
          </a:endParaRPr>
        </a:p>
      </dgm:t>
    </dgm:pt>
    <dgm:pt modelId="{F06A8A6B-2E5C-4037-882E-3F1AB86F224D}" type="parTrans" cxnId="{238ED609-5789-4FD2-861B-3C73B0C5A882}">
      <dgm:prSet/>
      <dgm:spPr/>
      <dgm:t>
        <a:bodyPr/>
        <a:lstStyle/>
        <a:p>
          <a:endParaRPr lang="en-IN"/>
        </a:p>
      </dgm:t>
    </dgm:pt>
    <dgm:pt modelId="{93FA5E68-0991-423C-8F70-D910381AEC30}" type="sibTrans" cxnId="{238ED609-5789-4FD2-861B-3C73B0C5A882}">
      <dgm:prSet/>
      <dgm:spPr/>
      <dgm:t>
        <a:bodyPr/>
        <a:lstStyle/>
        <a:p>
          <a:endParaRPr lang="en-IN"/>
        </a:p>
      </dgm:t>
    </dgm:pt>
    <dgm:pt modelId="{8BEDB3CB-FCB6-46BF-B40E-624808AB2D39}">
      <dgm:prSet custT="1"/>
      <dgm:spPr/>
      <dgm:t>
        <a:bodyPr/>
        <a:lstStyle/>
        <a:p>
          <a:r>
            <a:rPr lang="en-US" sz="1400" dirty="0" smtClean="0">
              <a:latin typeface="Arial Narrow" panose="020B0606020202030204" pitchFamily="34" charset="0"/>
            </a:rPr>
            <a:t>State to prepare a separate Integrated project for such beneficiaries</a:t>
          </a:r>
          <a:endParaRPr lang="en-IN" sz="1400" dirty="0">
            <a:latin typeface="Arial Narrow" panose="020B0606020202030204" pitchFamily="34" charset="0"/>
          </a:endParaRPr>
        </a:p>
      </dgm:t>
    </dgm:pt>
    <dgm:pt modelId="{7BB8302C-E958-4A7F-83FF-876E98BFE17D}" type="parTrans" cxnId="{3BEC4097-3507-4C4F-A845-638A95F9FB43}">
      <dgm:prSet/>
      <dgm:spPr/>
      <dgm:t>
        <a:bodyPr/>
        <a:lstStyle/>
        <a:p>
          <a:endParaRPr lang="en-IN"/>
        </a:p>
      </dgm:t>
    </dgm:pt>
    <dgm:pt modelId="{794893DF-0B0E-4593-A5CE-C1F4D34254A6}" type="sibTrans" cxnId="{3BEC4097-3507-4C4F-A845-638A95F9FB43}">
      <dgm:prSet/>
      <dgm:spPr/>
      <dgm:t>
        <a:bodyPr/>
        <a:lstStyle/>
        <a:p>
          <a:endParaRPr lang="en-IN"/>
        </a:p>
      </dgm:t>
    </dgm:pt>
    <dgm:pt modelId="{B57054AA-29EC-491A-AFC8-E3D110480241}">
      <dgm:prSet custT="1"/>
      <dgm:spPr/>
      <dgm:t>
        <a:bodyPr/>
        <a:lstStyle/>
        <a:p>
          <a:r>
            <a:rPr lang="en-US" sz="1400" dirty="0" smtClean="0">
              <a:latin typeface="Arial Narrow" panose="020B0606020202030204" pitchFamily="34" charset="0"/>
            </a:rPr>
            <a:t>No isolated / splintered beneficiary to be covered</a:t>
          </a:r>
          <a:endParaRPr lang="en-IN" sz="1400" dirty="0">
            <a:latin typeface="Arial Narrow" panose="020B0606020202030204" pitchFamily="34" charset="0"/>
          </a:endParaRPr>
        </a:p>
      </dgm:t>
    </dgm:pt>
    <dgm:pt modelId="{7CE2AFD9-B5F4-4F79-A2E3-F0AB5C27D000}" type="parTrans" cxnId="{A4246EC9-29A3-4079-A267-35DA29B423B6}">
      <dgm:prSet/>
      <dgm:spPr/>
      <dgm:t>
        <a:bodyPr/>
        <a:lstStyle/>
        <a:p>
          <a:endParaRPr lang="en-IN"/>
        </a:p>
      </dgm:t>
    </dgm:pt>
    <dgm:pt modelId="{A0214D37-11F6-4173-B5FE-80BE0414EEC1}" type="sibTrans" cxnId="{A4246EC9-29A3-4079-A267-35DA29B423B6}">
      <dgm:prSet/>
      <dgm:spPr/>
      <dgm:t>
        <a:bodyPr/>
        <a:lstStyle/>
        <a:p>
          <a:endParaRPr lang="en-IN"/>
        </a:p>
      </dgm:t>
    </dgm:pt>
    <dgm:pt modelId="{673ABDEA-54C3-477D-BF70-D435A2719749}">
      <dgm:prSet custT="1"/>
      <dgm:spPr/>
      <dgm:t>
        <a:bodyPr/>
        <a:lstStyle/>
        <a:p>
          <a:pPr algn="just"/>
          <a:r>
            <a:rPr lang="en-IN" sz="1400" dirty="0" err="1" smtClean="0">
              <a:latin typeface="Arial Narrow" panose="020B0606020202030204" pitchFamily="34" charset="0"/>
            </a:rPr>
            <a:t>GoI</a:t>
          </a:r>
          <a:r>
            <a:rPr lang="en-IN" sz="1400" dirty="0" smtClean="0">
              <a:latin typeface="Arial Narrow" panose="020B0606020202030204" pitchFamily="34" charset="0"/>
            </a:rPr>
            <a:t> grant of Rs.1.00 Lakh per house</a:t>
          </a:r>
          <a:endParaRPr lang="en-IN" sz="1400" dirty="0">
            <a:latin typeface="Arial Narrow" panose="020B0606020202030204" pitchFamily="34" charset="0"/>
          </a:endParaRPr>
        </a:p>
      </dgm:t>
    </dgm:pt>
    <dgm:pt modelId="{030E38AB-8B13-4A5F-9725-ABE0026546C8}" type="parTrans" cxnId="{B18B308E-EF87-45FD-AE14-5B0B932FA64D}">
      <dgm:prSet/>
      <dgm:spPr/>
      <dgm:t>
        <a:bodyPr/>
        <a:lstStyle/>
        <a:p>
          <a:endParaRPr lang="en-IN"/>
        </a:p>
      </dgm:t>
    </dgm:pt>
    <dgm:pt modelId="{21A0FCB5-9A05-4D71-B1CB-162372BF0356}" type="sibTrans" cxnId="{B18B308E-EF87-45FD-AE14-5B0B932FA64D}">
      <dgm:prSet/>
      <dgm:spPr/>
      <dgm:t>
        <a:bodyPr/>
        <a:lstStyle/>
        <a:p>
          <a:endParaRPr lang="en-IN"/>
        </a:p>
      </dgm:t>
    </dgm:pt>
    <dgm:pt modelId="{5A0CE114-3952-4369-89DA-60597B279F2B}">
      <dgm:prSet custT="1"/>
      <dgm:spPr/>
      <dgm:t>
        <a:bodyPr/>
        <a:lstStyle/>
        <a:p>
          <a:pPr algn="just"/>
          <a:r>
            <a:rPr lang="en-IN" sz="1400" dirty="0" smtClean="0">
              <a:latin typeface="Arial Narrow" panose="020B0606020202030204" pitchFamily="34" charset="0"/>
            </a:rPr>
            <a:t>For acquisition, construction &amp; incremental construction of house</a:t>
          </a:r>
          <a:endParaRPr lang="en-IN" sz="1400" dirty="0">
            <a:latin typeface="Arial Narrow" panose="020B0606020202030204" pitchFamily="34" charset="0"/>
          </a:endParaRPr>
        </a:p>
      </dgm:t>
    </dgm:pt>
    <dgm:pt modelId="{FE78F7EE-3A28-42C4-B1DD-345C9C8D3630}" type="parTrans" cxnId="{89E87226-1D1B-4637-8760-DA72F679C1C9}">
      <dgm:prSet/>
      <dgm:spPr/>
      <dgm:t>
        <a:bodyPr/>
        <a:lstStyle/>
        <a:p>
          <a:endParaRPr lang="en-IN"/>
        </a:p>
      </dgm:t>
    </dgm:pt>
    <dgm:pt modelId="{7AB2B229-7F12-4CAC-AAA0-9D63E02DBD8B}" type="sibTrans" cxnId="{89E87226-1D1B-4637-8760-DA72F679C1C9}">
      <dgm:prSet/>
      <dgm:spPr/>
      <dgm:t>
        <a:bodyPr/>
        <a:lstStyle/>
        <a:p>
          <a:endParaRPr lang="en-IN"/>
        </a:p>
      </dgm:t>
    </dgm:pt>
    <dgm:pt modelId="{D5CC7B41-9E93-4796-8A5F-632F7F87EBD2}">
      <dgm:prSet custT="1"/>
      <dgm:spPr/>
      <dgm:t>
        <a:bodyPr/>
        <a:lstStyle/>
        <a:p>
          <a:r>
            <a:rPr lang="en-IN" sz="1400" dirty="0" smtClean="0">
              <a:latin typeface="Arial Narrow" panose="020B0606020202030204" pitchFamily="34" charset="0"/>
            </a:rPr>
            <a:t>Central assistance of Rs.1.50 Lakh per beneficiary</a:t>
          </a:r>
          <a:endParaRPr lang="en-IN" sz="1400" dirty="0">
            <a:latin typeface="Arial Narrow" panose="020B0606020202030204" pitchFamily="34" charset="0"/>
          </a:endParaRPr>
        </a:p>
      </dgm:t>
    </dgm:pt>
    <dgm:pt modelId="{BB57FCB0-7589-4119-AD06-D5328384A952}" type="parTrans" cxnId="{D03B660A-E41E-4F2F-B7B9-B18B0115A750}">
      <dgm:prSet/>
      <dgm:spPr/>
      <dgm:t>
        <a:bodyPr/>
        <a:lstStyle/>
        <a:p>
          <a:endParaRPr lang="en-IN"/>
        </a:p>
      </dgm:t>
    </dgm:pt>
    <dgm:pt modelId="{BDAD8E32-40E2-40EA-A3E7-E9C86ED6156A}" type="sibTrans" cxnId="{D03B660A-E41E-4F2F-B7B9-B18B0115A750}">
      <dgm:prSet/>
      <dgm:spPr/>
      <dgm:t>
        <a:bodyPr/>
        <a:lstStyle/>
        <a:p>
          <a:endParaRPr lang="en-IN"/>
        </a:p>
      </dgm:t>
    </dgm:pt>
    <dgm:pt modelId="{BE1C90D6-732F-41CC-9364-262702AAC715}" type="pres">
      <dgm:prSet presAssocID="{904EE920-DFF5-4E10-B6EF-114283F3424D}" presName="diagram" presStyleCnt="0">
        <dgm:presLayoutVars>
          <dgm:chPref val="1"/>
          <dgm:dir/>
          <dgm:animOne val="branch"/>
          <dgm:animLvl val="lvl"/>
          <dgm:resizeHandles/>
        </dgm:presLayoutVars>
      </dgm:prSet>
      <dgm:spPr/>
      <dgm:t>
        <a:bodyPr/>
        <a:lstStyle/>
        <a:p>
          <a:endParaRPr lang="en-IN"/>
        </a:p>
      </dgm:t>
    </dgm:pt>
    <dgm:pt modelId="{4E5AEF54-5355-488B-A633-D413598FFD86}" type="pres">
      <dgm:prSet presAssocID="{F1415645-D74C-41F8-A7BE-85A349EBC479}" presName="root" presStyleCnt="0"/>
      <dgm:spPr/>
    </dgm:pt>
    <dgm:pt modelId="{6E0F8AB3-3AFA-4E43-962A-D4991802921C}" type="pres">
      <dgm:prSet presAssocID="{F1415645-D74C-41F8-A7BE-85A349EBC479}" presName="rootComposite" presStyleCnt="0"/>
      <dgm:spPr/>
    </dgm:pt>
    <dgm:pt modelId="{67B15FB5-1AC6-43BF-BC34-62CDAB4FAF9B}" type="pres">
      <dgm:prSet presAssocID="{F1415645-D74C-41F8-A7BE-85A349EBC479}" presName="rootText" presStyleLbl="node1" presStyleIdx="0" presStyleCnt="4" custScaleX="133688" custScaleY="58238" custLinFactNeighborY="-64883"/>
      <dgm:spPr/>
      <dgm:t>
        <a:bodyPr/>
        <a:lstStyle/>
        <a:p>
          <a:endParaRPr lang="en-IN"/>
        </a:p>
      </dgm:t>
    </dgm:pt>
    <dgm:pt modelId="{A4874867-4593-48F8-85BD-3F1A3D0DBF22}" type="pres">
      <dgm:prSet presAssocID="{F1415645-D74C-41F8-A7BE-85A349EBC479}" presName="rootConnector" presStyleLbl="node1" presStyleIdx="0" presStyleCnt="4"/>
      <dgm:spPr/>
      <dgm:t>
        <a:bodyPr/>
        <a:lstStyle/>
        <a:p>
          <a:endParaRPr lang="en-IN"/>
        </a:p>
      </dgm:t>
    </dgm:pt>
    <dgm:pt modelId="{923A6882-3CD2-45E4-8C2A-BED6026F6328}" type="pres">
      <dgm:prSet presAssocID="{F1415645-D74C-41F8-A7BE-85A349EBC479}" presName="childShape" presStyleCnt="0"/>
      <dgm:spPr/>
    </dgm:pt>
    <dgm:pt modelId="{58ACB152-7654-41EA-9D81-83B533C52172}" type="pres">
      <dgm:prSet presAssocID="{76F27596-30C1-472E-B520-015B778A926E}" presName="Name13" presStyleLbl="parChTrans1D2" presStyleIdx="0" presStyleCnt="14"/>
      <dgm:spPr/>
      <dgm:t>
        <a:bodyPr/>
        <a:lstStyle/>
        <a:p>
          <a:endParaRPr lang="en-IN"/>
        </a:p>
      </dgm:t>
    </dgm:pt>
    <dgm:pt modelId="{1307CCEE-A183-4FCA-9D32-2BDAFA315727}" type="pres">
      <dgm:prSet presAssocID="{340F96F6-A36A-4431-80EF-BC3525EB8874}" presName="childText" presStyleLbl="bgAcc1" presStyleIdx="0" presStyleCnt="14" custScaleX="131281" custScaleY="62443" custLinFactNeighborY="-60291">
        <dgm:presLayoutVars>
          <dgm:bulletEnabled val="1"/>
        </dgm:presLayoutVars>
      </dgm:prSet>
      <dgm:spPr/>
      <dgm:t>
        <a:bodyPr/>
        <a:lstStyle/>
        <a:p>
          <a:endParaRPr lang="en-IN"/>
        </a:p>
      </dgm:t>
    </dgm:pt>
    <dgm:pt modelId="{97C177D0-7168-4BF6-921C-4B0D95F6BE4B}" type="pres">
      <dgm:prSet presAssocID="{75A4D8AD-1E9A-4B2E-B7C3-4D209F939719}" presName="Name13" presStyleLbl="parChTrans1D2" presStyleIdx="1" presStyleCnt="14"/>
      <dgm:spPr/>
      <dgm:t>
        <a:bodyPr/>
        <a:lstStyle/>
        <a:p>
          <a:endParaRPr lang="en-IN"/>
        </a:p>
      </dgm:t>
    </dgm:pt>
    <dgm:pt modelId="{8DF8E6C2-249A-4F4F-B884-5E8BC6F9E699}" type="pres">
      <dgm:prSet presAssocID="{A2464ACB-4709-4208-8FBD-3D31EEA24F7D}" presName="childText" presStyleLbl="bgAcc1" presStyleIdx="1" presStyleCnt="14" custScaleX="131282" custLinFactNeighborY="-43384">
        <dgm:presLayoutVars>
          <dgm:bulletEnabled val="1"/>
        </dgm:presLayoutVars>
      </dgm:prSet>
      <dgm:spPr/>
      <dgm:t>
        <a:bodyPr/>
        <a:lstStyle/>
        <a:p>
          <a:endParaRPr lang="en-IN"/>
        </a:p>
      </dgm:t>
    </dgm:pt>
    <dgm:pt modelId="{C20A1CDE-016B-4E43-BCEA-7350D8C4FC9C}" type="pres">
      <dgm:prSet presAssocID="{DBA4049D-601E-4CEA-B7AB-CFAC3E246DB2}" presName="Name13" presStyleLbl="parChTrans1D2" presStyleIdx="2" presStyleCnt="14"/>
      <dgm:spPr/>
      <dgm:t>
        <a:bodyPr/>
        <a:lstStyle/>
        <a:p>
          <a:endParaRPr lang="en-IN"/>
        </a:p>
      </dgm:t>
    </dgm:pt>
    <dgm:pt modelId="{9C71EE6D-F3EF-4D1C-BA4E-99D52DEC1ABD}" type="pres">
      <dgm:prSet presAssocID="{1F6D9885-D1BD-4205-AC43-EBED8DD14986}" presName="childText" presStyleLbl="bgAcc1" presStyleIdx="2" presStyleCnt="14" custScaleX="136515" custScaleY="153203" custLinFactNeighborY="-16547">
        <dgm:presLayoutVars>
          <dgm:bulletEnabled val="1"/>
        </dgm:presLayoutVars>
      </dgm:prSet>
      <dgm:spPr/>
      <dgm:t>
        <a:bodyPr/>
        <a:lstStyle/>
        <a:p>
          <a:endParaRPr lang="en-IN"/>
        </a:p>
      </dgm:t>
    </dgm:pt>
    <dgm:pt modelId="{4ED09CCE-9FD4-4A5C-98ED-1352AF33CAEE}" type="pres">
      <dgm:prSet presAssocID="{030E38AB-8B13-4A5F-9725-ABE0026546C8}" presName="Name13" presStyleLbl="parChTrans1D2" presStyleIdx="3" presStyleCnt="14"/>
      <dgm:spPr/>
      <dgm:t>
        <a:bodyPr/>
        <a:lstStyle/>
        <a:p>
          <a:endParaRPr lang="en-IN"/>
        </a:p>
      </dgm:t>
    </dgm:pt>
    <dgm:pt modelId="{03D873A9-6699-4AF2-8937-CA822EE755BA}" type="pres">
      <dgm:prSet presAssocID="{673ABDEA-54C3-477D-BF70-D435A2719749}" presName="childText" presStyleLbl="bgAcc1" presStyleIdx="3" presStyleCnt="14" custScaleX="131281">
        <dgm:presLayoutVars>
          <dgm:bulletEnabled val="1"/>
        </dgm:presLayoutVars>
      </dgm:prSet>
      <dgm:spPr/>
      <dgm:t>
        <a:bodyPr/>
        <a:lstStyle/>
        <a:p>
          <a:endParaRPr lang="en-IN"/>
        </a:p>
      </dgm:t>
    </dgm:pt>
    <dgm:pt modelId="{CB2D8299-667E-478B-89C3-62E5EB5AEE9C}" type="pres">
      <dgm:prSet presAssocID="{D672FBCE-24A6-4CB7-B075-A034BA587B84}" presName="root" presStyleCnt="0"/>
      <dgm:spPr/>
    </dgm:pt>
    <dgm:pt modelId="{F0932C74-180A-493E-AD94-A5D0E2854121}" type="pres">
      <dgm:prSet presAssocID="{D672FBCE-24A6-4CB7-B075-A034BA587B84}" presName="rootComposite" presStyleCnt="0"/>
      <dgm:spPr/>
    </dgm:pt>
    <dgm:pt modelId="{B677BDD4-16B1-4040-8D8B-B15ED7C03B7C}" type="pres">
      <dgm:prSet presAssocID="{D672FBCE-24A6-4CB7-B075-A034BA587B84}" presName="rootText" presStyleLbl="node1" presStyleIdx="1" presStyleCnt="4" custScaleX="147055" custLinFactNeighborX="-3269" custLinFactNeighborY="-64883"/>
      <dgm:spPr/>
      <dgm:t>
        <a:bodyPr/>
        <a:lstStyle/>
        <a:p>
          <a:endParaRPr lang="en-IN"/>
        </a:p>
      </dgm:t>
    </dgm:pt>
    <dgm:pt modelId="{837FD66C-12E4-4F92-9053-7B7FA418D9D6}" type="pres">
      <dgm:prSet presAssocID="{D672FBCE-24A6-4CB7-B075-A034BA587B84}" presName="rootConnector" presStyleLbl="node1" presStyleIdx="1" presStyleCnt="4"/>
      <dgm:spPr/>
      <dgm:t>
        <a:bodyPr/>
        <a:lstStyle/>
        <a:p>
          <a:endParaRPr lang="en-IN"/>
        </a:p>
      </dgm:t>
    </dgm:pt>
    <dgm:pt modelId="{D93C077E-FB44-483E-B283-115DAE7FA9D7}" type="pres">
      <dgm:prSet presAssocID="{D672FBCE-24A6-4CB7-B075-A034BA587B84}" presName="childShape" presStyleCnt="0"/>
      <dgm:spPr/>
    </dgm:pt>
    <dgm:pt modelId="{43784A22-0FFD-4C1D-AF96-EAD6604C4A87}" type="pres">
      <dgm:prSet presAssocID="{E474BA73-5400-49A3-85AD-A9A25DF8E82E}" presName="Name13" presStyleLbl="parChTrans1D2" presStyleIdx="4" presStyleCnt="14"/>
      <dgm:spPr/>
      <dgm:t>
        <a:bodyPr/>
        <a:lstStyle/>
        <a:p>
          <a:endParaRPr lang="en-IN"/>
        </a:p>
      </dgm:t>
    </dgm:pt>
    <dgm:pt modelId="{631ED297-4634-45A5-B16B-6CE4CEFEF947}" type="pres">
      <dgm:prSet presAssocID="{84E100B9-0359-4919-B7A5-59F7DD17FA23}" presName="childText" presStyleLbl="bgAcc1" presStyleIdx="4" presStyleCnt="14" custScaleX="187267" custScaleY="121866" custLinFactNeighborY="-60291">
        <dgm:presLayoutVars>
          <dgm:bulletEnabled val="1"/>
        </dgm:presLayoutVars>
      </dgm:prSet>
      <dgm:spPr/>
      <dgm:t>
        <a:bodyPr/>
        <a:lstStyle/>
        <a:p>
          <a:endParaRPr lang="en-IN"/>
        </a:p>
      </dgm:t>
    </dgm:pt>
    <dgm:pt modelId="{E41E23B3-32E9-48DB-91AB-46ADEF4D433D}" type="pres">
      <dgm:prSet presAssocID="{0EEF625D-CA01-4B86-9853-957EF37C4B4C}" presName="Name13" presStyleLbl="parChTrans1D2" presStyleIdx="5" presStyleCnt="14"/>
      <dgm:spPr/>
      <dgm:t>
        <a:bodyPr/>
        <a:lstStyle/>
        <a:p>
          <a:endParaRPr lang="en-IN"/>
        </a:p>
      </dgm:t>
    </dgm:pt>
    <dgm:pt modelId="{C16F2621-F87E-42EE-9B30-6CDBA2C9F2F4}" type="pres">
      <dgm:prSet presAssocID="{2AC80F9D-64D2-452D-9529-D5E4F50E9EE3}" presName="childText" presStyleLbl="bgAcc1" presStyleIdx="5" presStyleCnt="14" custScaleX="191592" custScaleY="219892" custLinFactNeighborY="-47058">
        <dgm:presLayoutVars>
          <dgm:bulletEnabled val="1"/>
        </dgm:presLayoutVars>
      </dgm:prSet>
      <dgm:spPr/>
      <dgm:t>
        <a:bodyPr/>
        <a:lstStyle/>
        <a:p>
          <a:endParaRPr lang="en-IN"/>
        </a:p>
      </dgm:t>
    </dgm:pt>
    <dgm:pt modelId="{FF6792CE-3995-405A-8D09-45E767214683}" type="pres">
      <dgm:prSet presAssocID="{F0102ABF-2411-4628-BB4E-097D1A4F7EC9}" presName="Name13" presStyleLbl="parChTrans1D2" presStyleIdx="6" presStyleCnt="14"/>
      <dgm:spPr/>
      <dgm:t>
        <a:bodyPr/>
        <a:lstStyle/>
        <a:p>
          <a:endParaRPr lang="en-IN"/>
        </a:p>
      </dgm:t>
    </dgm:pt>
    <dgm:pt modelId="{2EEAAE35-77AF-499B-8F95-4D2D228FC5AA}" type="pres">
      <dgm:prSet presAssocID="{B3715C40-9682-49DA-80F6-9844A7C9AD1A}" presName="childText" presStyleLbl="bgAcc1" presStyleIdx="6" presStyleCnt="14" custScaleX="185989" custScaleY="168697" custLinFactNeighborY="-25186">
        <dgm:presLayoutVars>
          <dgm:bulletEnabled val="1"/>
        </dgm:presLayoutVars>
      </dgm:prSet>
      <dgm:spPr/>
      <dgm:t>
        <a:bodyPr/>
        <a:lstStyle/>
        <a:p>
          <a:endParaRPr lang="en-IN"/>
        </a:p>
      </dgm:t>
    </dgm:pt>
    <dgm:pt modelId="{39864B4A-63D0-4656-ABB9-454CA97D1B52}" type="pres">
      <dgm:prSet presAssocID="{FE78F7EE-3A28-42C4-B1DD-345C9C8D3630}" presName="Name13" presStyleLbl="parChTrans1D2" presStyleIdx="7" presStyleCnt="14"/>
      <dgm:spPr/>
      <dgm:t>
        <a:bodyPr/>
        <a:lstStyle/>
        <a:p>
          <a:endParaRPr lang="en-IN"/>
        </a:p>
      </dgm:t>
    </dgm:pt>
    <dgm:pt modelId="{D127BF59-82C5-4B0C-B388-586513C9313D}" type="pres">
      <dgm:prSet presAssocID="{5A0CE114-3952-4369-89DA-60597B279F2B}" presName="childText" presStyleLbl="bgAcc1" presStyleIdx="7" presStyleCnt="14" custScaleX="191301">
        <dgm:presLayoutVars>
          <dgm:bulletEnabled val="1"/>
        </dgm:presLayoutVars>
      </dgm:prSet>
      <dgm:spPr/>
      <dgm:t>
        <a:bodyPr/>
        <a:lstStyle/>
        <a:p>
          <a:endParaRPr lang="en-IN"/>
        </a:p>
      </dgm:t>
    </dgm:pt>
    <dgm:pt modelId="{EFCD19FD-4D74-4DB2-A14F-37CD0F0EE344}" type="pres">
      <dgm:prSet presAssocID="{BE633635-4BB4-450E-82FA-21B1027BBD79}" presName="root" presStyleCnt="0"/>
      <dgm:spPr/>
    </dgm:pt>
    <dgm:pt modelId="{520B1D9F-21B0-46B5-A385-F3DCB814BACA}" type="pres">
      <dgm:prSet presAssocID="{BE633635-4BB4-450E-82FA-21B1027BBD79}" presName="rootComposite" presStyleCnt="0"/>
      <dgm:spPr/>
    </dgm:pt>
    <dgm:pt modelId="{4B7684DF-46E2-4F6F-84B2-9A08570373FD}" type="pres">
      <dgm:prSet presAssocID="{BE633635-4BB4-450E-82FA-21B1027BBD79}" presName="rootText" presStyleLbl="node1" presStyleIdx="2" presStyleCnt="4" custScaleX="139768" custLinFactNeighborY="-64883"/>
      <dgm:spPr/>
      <dgm:t>
        <a:bodyPr/>
        <a:lstStyle/>
        <a:p>
          <a:endParaRPr lang="en-IN"/>
        </a:p>
      </dgm:t>
    </dgm:pt>
    <dgm:pt modelId="{04A0535E-186F-425A-8A48-ED3928622EC1}" type="pres">
      <dgm:prSet presAssocID="{BE633635-4BB4-450E-82FA-21B1027BBD79}" presName="rootConnector" presStyleLbl="node1" presStyleIdx="2" presStyleCnt="4"/>
      <dgm:spPr/>
      <dgm:t>
        <a:bodyPr/>
        <a:lstStyle/>
        <a:p>
          <a:endParaRPr lang="en-IN"/>
        </a:p>
      </dgm:t>
    </dgm:pt>
    <dgm:pt modelId="{87908A29-DA77-4FC9-8983-0102F601B000}" type="pres">
      <dgm:prSet presAssocID="{BE633635-4BB4-450E-82FA-21B1027BBD79}" presName="childShape" presStyleCnt="0"/>
      <dgm:spPr/>
    </dgm:pt>
    <dgm:pt modelId="{FAED2574-7AC9-4040-A233-355A617E1284}" type="pres">
      <dgm:prSet presAssocID="{7AC854EC-EFB7-4EDF-9FD6-B04E95FE7F29}" presName="Name13" presStyleLbl="parChTrans1D2" presStyleIdx="8" presStyleCnt="14"/>
      <dgm:spPr/>
      <dgm:t>
        <a:bodyPr/>
        <a:lstStyle/>
        <a:p>
          <a:endParaRPr lang="en-IN"/>
        </a:p>
      </dgm:t>
    </dgm:pt>
    <dgm:pt modelId="{29253C5E-4B34-4E8B-BB5E-C4D12B165D7E}" type="pres">
      <dgm:prSet presAssocID="{90F0BBD1-8EE5-4869-A523-8183BA711DB5}" presName="childText" presStyleLbl="bgAcc1" presStyleIdx="8" presStyleCnt="14" custScaleX="164234" custScaleY="136220" custLinFactNeighborY="-51651">
        <dgm:presLayoutVars>
          <dgm:bulletEnabled val="1"/>
        </dgm:presLayoutVars>
      </dgm:prSet>
      <dgm:spPr/>
      <dgm:t>
        <a:bodyPr/>
        <a:lstStyle/>
        <a:p>
          <a:endParaRPr lang="en-IN"/>
        </a:p>
      </dgm:t>
    </dgm:pt>
    <dgm:pt modelId="{8B7A7D42-9DF6-4B75-A5BF-35045C64E381}" type="pres">
      <dgm:prSet presAssocID="{ECBE4AE9-F979-46AF-8621-108BE691CE83}" presName="Name13" presStyleLbl="parChTrans1D2" presStyleIdx="9" presStyleCnt="14"/>
      <dgm:spPr/>
      <dgm:t>
        <a:bodyPr/>
        <a:lstStyle/>
        <a:p>
          <a:endParaRPr lang="en-IN"/>
        </a:p>
      </dgm:t>
    </dgm:pt>
    <dgm:pt modelId="{732CE43C-512B-45CE-B5C4-D5AC289BBCF3}" type="pres">
      <dgm:prSet presAssocID="{1C26EDA7-1888-4A45-B810-DAFB4437B2AC}" presName="childText" presStyleLbl="bgAcc1" presStyleIdx="9" presStyleCnt="14" custScaleX="157290" custScaleY="231153" custLinFactNeighborY="-10614">
        <dgm:presLayoutVars>
          <dgm:bulletEnabled val="1"/>
        </dgm:presLayoutVars>
      </dgm:prSet>
      <dgm:spPr/>
      <dgm:t>
        <a:bodyPr/>
        <a:lstStyle/>
        <a:p>
          <a:endParaRPr lang="en-IN"/>
        </a:p>
      </dgm:t>
    </dgm:pt>
    <dgm:pt modelId="{34E77E9D-4AED-47C5-B878-C2CB4A4944B3}" type="pres">
      <dgm:prSet presAssocID="{69AB665E-EE00-4801-B46F-98B00C99EFBA}" presName="root" presStyleCnt="0"/>
      <dgm:spPr/>
    </dgm:pt>
    <dgm:pt modelId="{457929DD-A22D-4E84-A84C-BF0C4F1264CB}" type="pres">
      <dgm:prSet presAssocID="{69AB665E-EE00-4801-B46F-98B00C99EFBA}" presName="rootComposite" presStyleCnt="0"/>
      <dgm:spPr/>
    </dgm:pt>
    <dgm:pt modelId="{DE4E94CD-1E14-46CF-AA65-DEF58D689862}" type="pres">
      <dgm:prSet presAssocID="{69AB665E-EE00-4801-B46F-98B00C99EFBA}" presName="rootText" presStyleLbl="node1" presStyleIdx="3" presStyleCnt="4" custScaleX="157673" custLinFactNeighborY="-56244"/>
      <dgm:spPr/>
      <dgm:t>
        <a:bodyPr/>
        <a:lstStyle/>
        <a:p>
          <a:endParaRPr lang="en-IN"/>
        </a:p>
      </dgm:t>
    </dgm:pt>
    <dgm:pt modelId="{37E6A2D8-68DA-4D27-93FD-92C454666BF0}" type="pres">
      <dgm:prSet presAssocID="{69AB665E-EE00-4801-B46F-98B00C99EFBA}" presName="rootConnector" presStyleLbl="node1" presStyleIdx="3" presStyleCnt="4"/>
      <dgm:spPr/>
      <dgm:t>
        <a:bodyPr/>
        <a:lstStyle/>
        <a:p>
          <a:endParaRPr lang="en-IN"/>
        </a:p>
      </dgm:t>
    </dgm:pt>
    <dgm:pt modelId="{521DED3B-D751-45B8-A281-597364479C56}" type="pres">
      <dgm:prSet presAssocID="{69AB665E-EE00-4801-B46F-98B00C99EFBA}" presName="childShape" presStyleCnt="0"/>
      <dgm:spPr/>
    </dgm:pt>
    <dgm:pt modelId="{CD710C22-8654-405F-9383-192D8F701E65}" type="pres">
      <dgm:prSet presAssocID="{F06A8A6B-2E5C-4037-882E-3F1AB86F224D}" presName="Name13" presStyleLbl="parChTrans1D2" presStyleIdx="10" presStyleCnt="14"/>
      <dgm:spPr/>
      <dgm:t>
        <a:bodyPr/>
        <a:lstStyle/>
        <a:p>
          <a:endParaRPr lang="en-IN"/>
        </a:p>
      </dgm:t>
    </dgm:pt>
    <dgm:pt modelId="{131F0BC2-C6BA-4B02-B1EA-5B27B8B015B6}" type="pres">
      <dgm:prSet presAssocID="{E1017764-8104-45D6-938A-42A4E08D31F5}" presName="childText" presStyleLbl="bgAcc1" presStyleIdx="10" presStyleCnt="14" custScaleX="125263" custScaleY="147980" custLinFactNeighborX="3798" custLinFactNeighborY="-47426">
        <dgm:presLayoutVars>
          <dgm:bulletEnabled val="1"/>
        </dgm:presLayoutVars>
      </dgm:prSet>
      <dgm:spPr/>
      <dgm:t>
        <a:bodyPr/>
        <a:lstStyle/>
        <a:p>
          <a:endParaRPr lang="en-IN"/>
        </a:p>
      </dgm:t>
    </dgm:pt>
    <dgm:pt modelId="{0606F57A-1314-43D9-9527-973DD41045A9}" type="pres">
      <dgm:prSet presAssocID="{7BB8302C-E958-4A7F-83FF-876E98BFE17D}" presName="Name13" presStyleLbl="parChTrans1D2" presStyleIdx="11" presStyleCnt="14"/>
      <dgm:spPr/>
      <dgm:t>
        <a:bodyPr/>
        <a:lstStyle/>
        <a:p>
          <a:endParaRPr lang="en-IN"/>
        </a:p>
      </dgm:t>
    </dgm:pt>
    <dgm:pt modelId="{455A6A97-A1B0-43E8-B06D-BDA5B89717F8}" type="pres">
      <dgm:prSet presAssocID="{8BEDB3CB-FCB6-46BF-B40E-624808AB2D39}" presName="childText" presStyleLbl="bgAcc1" presStyleIdx="11" presStyleCnt="14" custScaleX="122990" custScaleY="154760" custLinFactNeighborX="5236" custLinFactNeighborY="-24752">
        <dgm:presLayoutVars>
          <dgm:bulletEnabled val="1"/>
        </dgm:presLayoutVars>
      </dgm:prSet>
      <dgm:spPr/>
      <dgm:t>
        <a:bodyPr/>
        <a:lstStyle/>
        <a:p>
          <a:endParaRPr lang="en-IN"/>
        </a:p>
      </dgm:t>
    </dgm:pt>
    <dgm:pt modelId="{8EDA39BF-8E9A-41C4-8215-FE0D682B4906}" type="pres">
      <dgm:prSet presAssocID="{7CE2AFD9-B5F4-4F79-A2E3-F0AB5C27D000}" presName="Name13" presStyleLbl="parChTrans1D2" presStyleIdx="12" presStyleCnt="14"/>
      <dgm:spPr/>
      <dgm:t>
        <a:bodyPr/>
        <a:lstStyle/>
        <a:p>
          <a:endParaRPr lang="en-IN"/>
        </a:p>
      </dgm:t>
    </dgm:pt>
    <dgm:pt modelId="{7403C264-491C-4E8C-B643-59C171C751F0}" type="pres">
      <dgm:prSet presAssocID="{B57054AA-29EC-491A-AFC8-E3D110480241}" presName="childText" presStyleLbl="bgAcc1" presStyleIdx="12" presStyleCnt="14" custScaleX="128403" custScaleY="117588" custLinFactNeighborY="-22449">
        <dgm:presLayoutVars>
          <dgm:bulletEnabled val="1"/>
        </dgm:presLayoutVars>
      </dgm:prSet>
      <dgm:spPr/>
      <dgm:t>
        <a:bodyPr/>
        <a:lstStyle/>
        <a:p>
          <a:endParaRPr lang="en-IN"/>
        </a:p>
      </dgm:t>
    </dgm:pt>
    <dgm:pt modelId="{C67AECC4-C079-40EC-B0D6-6F43E7A5C7C5}" type="pres">
      <dgm:prSet presAssocID="{BB57FCB0-7589-4119-AD06-D5328384A952}" presName="Name13" presStyleLbl="parChTrans1D2" presStyleIdx="13" presStyleCnt="14"/>
      <dgm:spPr/>
      <dgm:t>
        <a:bodyPr/>
        <a:lstStyle/>
        <a:p>
          <a:endParaRPr lang="en-IN"/>
        </a:p>
      </dgm:t>
    </dgm:pt>
    <dgm:pt modelId="{42A8A827-D49D-43BC-8F44-0CC7F84A8A38}" type="pres">
      <dgm:prSet presAssocID="{D5CC7B41-9E93-4796-8A5F-632F7F87EBD2}" presName="childText" presStyleLbl="bgAcc1" presStyleIdx="13" presStyleCnt="14" custScaleX="130244">
        <dgm:presLayoutVars>
          <dgm:bulletEnabled val="1"/>
        </dgm:presLayoutVars>
      </dgm:prSet>
      <dgm:spPr/>
      <dgm:t>
        <a:bodyPr/>
        <a:lstStyle/>
        <a:p>
          <a:endParaRPr lang="en-IN"/>
        </a:p>
      </dgm:t>
    </dgm:pt>
  </dgm:ptLst>
  <dgm:cxnLst>
    <dgm:cxn modelId="{565C351A-BA35-44E1-BBEC-946E3D2C7277}" type="presOf" srcId="{7CE2AFD9-B5F4-4F79-A2E3-F0AB5C27D000}" destId="{8EDA39BF-8E9A-41C4-8215-FE0D682B4906}" srcOrd="0" destOrd="0" presId="urn:microsoft.com/office/officeart/2005/8/layout/hierarchy3"/>
    <dgm:cxn modelId="{74100C5E-514D-483F-8265-2C830E25D4D5}" srcId="{D672FBCE-24A6-4CB7-B075-A034BA587B84}" destId="{B3715C40-9682-49DA-80F6-9844A7C9AD1A}" srcOrd="2" destOrd="0" parTransId="{F0102ABF-2411-4628-BB4E-097D1A4F7EC9}" sibTransId="{25646E88-CF3D-4900-8B9A-56372FA27563}"/>
    <dgm:cxn modelId="{C55A0A9A-C788-4AA8-A586-124EC05CB7A2}" type="presOf" srcId="{BB57FCB0-7589-4119-AD06-D5328384A952}" destId="{C67AECC4-C079-40EC-B0D6-6F43E7A5C7C5}" srcOrd="0" destOrd="0" presId="urn:microsoft.com/office/officeart/2005/8/layout/hierarchy3"/>
    <dgm:cxn modelId="{8726AFAB-CAFA-453D-BC72-F1A340F648EC}" type="presOf" srcId="{0EEF625D-CA01-4B86-9853-957EF37C4B4C}" destId="{E41E23B3-32E9-48DB-91AB-46ADEF4D433D}" srcOrd="0" destOrd="0" presId="urn:microsoft.com/office/officeart/2005/8/layout/hierarchy3"/>
    <dgm:cxn modelId="{557E3EC2-3258-44E8-A42A-93CB8453D661}" type="presOf" srcId="{1C26EDA7-1888-4A45-B810-DAFB4437B2AC}" destId="{732CE43C-512B-45CE-B5C4-D5AC289BBCF3}" srcOrd="0" destOrd="0" presId="urn:microsoft.com/office/officeart/2005/8/layout/hierarchy3"/>
    <dgm:cxn modelId="{C77C22CB-0CF6-4E56-ACA0-60E9B29199FF}" srcId="{904EE920-DFF5-4E10-B6EF-114283F3424D}" destId="{F1415645-D74C-41F8-A7BE-85A349EBC479}" srcOrd="0" destOrd="0" parTransId="{6D625BBC-8A72-4F6D-ACBB-C67A0A21C6B6}" sibTransId="{7CB90D45-D179-4CE6-9739-7F7CED911347}"/>
    <dgm:cxn modelId="{ED0B5979-2CFD-4529-A6CB-7822198C4F36}" type="presOf" srcId="{DBA4049D-601E-4CEA-B7AB-CFAC3E246DB2}" destId="{C20A1CDE-016B-4E43-BCEA-7350D8C4FC9C}" srcOrd="0" destOrd="0" presId="urn:microsoft.com/office/officeart/2005/8/layout/hierarchy3"/>
    <dgm:cxn modelId="{35D7A952-C30E-48D6-AB44-01039F10E0A5}" type="presOf" srcId="{90F0BBD1-8EE5-4869-A523-8183BA711DB5}" destId="{29253C5E-4B34-4E8B-BB5E-C4D12B165D7E}" srcOrd="0" destOrd="0" presId="urn:microsoft.com/office/officeart/2005/8/layout/hierarchy3"/>
    <dgm:cxn modelId="{857C9CD4-4452-4AFD-9F1B-52293D32F7BC}" type="presOf" srcId="{69AB665E-EE00-4801-B46F-98B00C99EFBA}" destId="{DE4E94CD-1E14-46CF-AA65-DEF58D689862}" srcOrd="0" destOrd="0" presId="urn:microsoft.com/office/officeart/2005/8/layout/hierarchy3"/>
    <dgm:cxn modelId="{982D8EFE-9D8A-4A9B-A318-D029673734F8}" type="presOf" srcId="{F06A8A6B-2E5C-4037-882E-3F1AB86F224D}" destId="{CD710C22-8654-405F-9383-192D8F701E65}" srcOrd="0" destOrd="0" presId="urn:microsoft.com/office/officeart/2005/8/layout/hierarchy3"/>
    <dgm:cxn modelId="{A43C6422-57C9-46CF-9358-DF265360A5EB}" type="presOf" srcId="{D672FBCE-24A6-4CB7-B075-A034BA587B84}" destId="{B677BDD4-16B1-4040-8D8B-B15ED7C03B7C}" srcOrd="0" destOrd="0" presId="urn:microsoft.com/office/officeart/2005/8/layout/hierarchy3"/>
    <dgm:cxn modelId="{25288BE1-85F1-474A-87F2-7AAD2B7D0E2D}" type="presOf" srcId="{340F96F6-A36A-4431-80EF-BC3525EB8874}" destId="{1307CCEE-A183-4FCA-9D32-2BDAFA315727}" srcOrd="0" destOrd="0" presId="urn:microsoft.com/office/officeart/2005/8/layout/hierarchy3"/>
    <dgm:cxn modelId="{7EFFDDA8-FEA4-412D-9602-A8E98FAEB384}" type="presOf" srcId="{F0102ABF-2411-4628-BB4E-097D1A4F7EC9}" destId="{FF6792CE-3995-405A-8D09-45E767214683}" srcOrd="0" destOrd="0" presId="urn:microsoft.com/office/officeart/2005/8/layout/hierarchy3"/>
    <dgm:cxn modelId="{7D7B2769-FDB5-4795-B5BE-C56604403506}" type="presOf" srcId="{BE633635-4BB4-450E-82FA-21B1027BBD79}" destId="{04A0535E-186F-425A-8A48-ED3928622EC1}" srcOrd="1" destOrd="0" presId="urn:microsoft.com/office/officeart/2005/8/layout/hierarchy3"/>
    <dgm:cxn modelId="{89E87226-1D1B-4637-8760-DA72F679C1C9}" srcId="{D672FBCE-24A6-4CB7-B075-A034BA587B84}" destId="{5A0CE114-3952-4369-89DA-60597B279F2B}" srcOrd="3" destOrd="0" parTransId="{FE78F7EE-3A28-42C4-B1DD-345C9C8D3630}" sibTransId="{7AB2B229-7F12-4CAC-AAA0-9D63E02DBD8B}"/>
    <dgm:cxn modelId="{3BEC4097-3507-4C4F-A845-638A95F9FB43}" srcId="{69AB665E-EE00-4801-B46F-98B00C99EFBA}" destId="{8BEDB3CB-FCB6-46BF-B40E-624808AB2D39}" srcOrd="1" destOrd="0" parTransId="{7BB8302C-E958-4A7F-83FF-876E98BFE17D}" sibTransId="{794893DF-0B0E-4593-A5CE-C1F4D34254A6}"/>
    <dgm:cxn modelId="{A4246EC9-29A3-4079-A267-35DA29B423B6}" srcId="{69AB665E-EE00-4801-B46F-98B00C99EFBA}" destId="{B57054AA-29EC-491A-AFC8-E3D110480241}" srcOrd="2" destOrd="0" parTransId="{7CE2AFD9-B5F4-4F79-A2E3-F0AB5C27D000}" sibTransId="{A0214D37-11F6-4173-B5FE-80BE0414EEC1}"/>
    <dgm:cxn modelId="{BDE597AA-E71B-45A4-A98E-11F241D71500}" srcId="{D672FBCE-24A6-4CB7-B075-A034BA587B84}" destId="{2AC80F9D-64D2-452D-9529-D5E4F50E9EE3}" srcOrd="1" destOrd="0" parTransId="{0EEF625D-CA01-4B86-9853-957EF37C4B4C}" sibTransId="{24D42A61-C150-425D-AB43-A61CB46041D3}"/>
    <dgm:cxn modelId="{D03B660A-E41E-4F2F-B7B9-B18B0115A750}" srcId="{69AB665E-EE00-4801-B46F-98B00C99EFBA}" destId="{D5CC7B41-9E93-4796-8A5F-632F7F87EBD2}" srcOrd="3" destOrd="0" parTransId="{BB57FCB0-7589-4119-AD06-D5328384A952}" sibTransId="{BDAD8E32-40E2-40EA-A3E7-E9C86ED6156A}"/>
    <dgm:cxn modelId="{48CB629B-62F7-407E-A16A-197AB5F22777}" srcId="{F1415645-D74C-41F8-A7BE-85A349EBC479}" destId="{1F6D9885-D1BD-4205-AC43-EBED8DD14986}" srcOrd="2" destOrd="0" parTransId="{DBA4049D-601E-4CEA-B7AB-CFAC3E246DB2}" sibTransId="{6E612D37-07F8-4003-9E88-260764D80A4E}"/>
    <dgm:cxn modelId="{9A2FD94F-9900-4E7C-B3C5-0AC30D340604}" srcId="{BE633635-4BB4-450E-82FA-21B1027BBD79}" destId="{90F0BBD1-8EE5-4869-A523-8183BA711DB5}" srcOrd="0" destOrd="0" parTransId="{7AC854EC-EFB7-4EDF-9FD6-B04E95FE7F29}" sibTransId="{0B95DB14-D733-4F50-89AC-D3BAFF7F11E0}"/>
    <dgm:cxn modelId="{EE9C33F6-D58C-407B-8AF9-028710DFA7D0}" type="presOf" srcId="{69AB665E-EE00-4801-B46F-98B00C99EFBA}" destId="{37E6A2D8-68DA-4D27-93FD-92C454666BF0}" srcOrd="1" destOrd="0" presId="urn:microsoft.com/office/officeart/2005/8/layout/hierarchy3"/>
    <dgm:cxn modelId="{5165AF55-5DA8-439B-9333-1E36364033C5}" type="presOf" srcId="{ECBE4AE9-F979-46AF-8621-108BE691CE83}" destId="{8B7A7D42-9DF6-4B75-A5BF-35045C64E381}" srcOrd="0" destOrd="0" presId="urn:microsoft.com/office/officeart/2005/8/layout/hierarchy3"/>
    <dgm:cxn modelId="{FD02A365-634C-477B-A8BF-DEC0532C7A76}" type="presOf" srcId="{904EE920-DFF5-4E10-B6EF-114283F3424D}" destId="{BE1C90D6-732F-41CC-9364-262702AAC715}" srcOrd="0" destOrd="0" presId="urn:microsoft.com/office/officeart/2005/8/layout/hierarchy3"/>
    <dgm:cxn modelId="{ED3253B1-2662-4DC6-BBBD-8D7C70E79892}" type="presOf" srcId="{D672FBCE-24A6-4CB7-B075-A034BA587B84}" destId="{837FD66C-12E4-4F92-9053-7B7FA418D9D6}" srcOrd="1" destOrd="0" presId="urn:microsoft.com/office/officeart/2005/8/layout/hierarchy3"/>
    <dgm:cxn modelId="{9DA5DBB9-7892-48FB-BC5F-9F0A2FB1294F}" type="presOf" srcId="{E1017764-8104-45D6-938A-42A4E08D31F5}" destId="{131F0BC2-C6BA-4B02-B1EA-5B27B8B015B6}" srcOrd="0" destOrd="0" presId="urn:microsoft.com/office/officeart/2005/8/layout/hierarchy3"/>
    <dgm:cxn modelId="{DC3B0988-5DC5-4B88-BDC3-6EE3D31F3517}" type="presOf" srcId="{2AC80F9D-64D2-452D-9529-D5E4F50E9EE3}" destId="{C16F2621-F87E-42EE-9B30-6CDBA2C9F2F4}" srcOrd="0" destOrd="0" presId="urn:microsoft.com/office/officeart/2005/8/layout/hierarchy3"/>
    <dgm:cxn modelId="{80A57E65-A194-456B-BEAA-68ACCF8E0372}" type="presOf" srcId="{673ABDEA-54C3-477D-BF70-D435A2719749}" destId="{03D873A9-6699-4AF2-8937-CA822EE755BA}" srcOrd="0" destOrd="0" presId="urn:microsoft.com/office/officeart/2005/8/layout/hierarchy3"/>
    <dgm:cxn modelId="{FCB1C985-8CF5-444E-9DAC-590E1E601156}" type="presOf" srcId="{B3715C40-9682-49DA-80F6-9844A7C9AD1A}" destId="{2EEAAE35-77AF-499B-8F95-4D2D228FC5AA}" srcOrd="0" destOrd="0" presId="urn:microsoft.com/office/officeart/2005/8/layout/hierarchy3"/>
    <dgm:cxn modelId="{2790367D-D9F5-4551-8745-C52B9708506E}" type="presOf" srcId="{76F27596-30C1-472E-B520-015B778A926E}" destId="{58ACB152-7654-41EA-9D81-83B533C52172}" srcOrd="0" destOrd="0" presId="urn:microsoft.com/office/officeart/2005/8/layout/hierarchy3"/>
    <dgm:cxn modelId="{B0E09BB1-7475-4BD6-8521-8275F4E399C6}" type="presOf" srcId="{1F6D9885-D1BD-4205-AC43-EBED8DD14986}" destId="{9C71EE6D-F3EF-4D1C-BA4E-99D52DEC1ABD}" srcOrd="0" destOrd="0" presId="urn:microsoft.com/office/officeart/2005/8/layout/hierarchy3"/>
    <dgm:cxn modelId="{E8632E12-7B16-4166-B042-1C052E60581E}" type="presOf" srcId="{8BEDB3CB-FCB6-46BF-B40E-624808AB2D39}" destId="{455A6A97-A1B0-43E8-B06D-BDA5B89717F8}" srcOrd="0" destOrd="0" presId="urn:microsoft.com/office/officeart/2005/8/layout/hierarchy3"/>
    <dgm:cxn modelId="{31C6E772-2BFA-473D-970E-33F1C2BFD52E}" type="presOf" srcId="{E474BA73-5400-49A3-85AD-A9A25DF8E82E}" destId="{43784A22-0FFD-4C1D-AF96-EAD6604C4A87}" srcOrd="0" destOrd="0" presId="urn:microsoft.com/office/officeart/2005/8/layout/hierarchy3"/>
    <dgm:cxn modelId="{4764EBE8-7B9A-4B1D-9833-5563406CA1B2}" type="presOf" srcId="{7BB8302C-E958-4A7F-83FF-876E98BFE17D}" destId="{0606F57A-1314-43D9-9527-973DD41045A9}" srcOrd="0" destOrd="0" presId="urn:microsoft.com/office/officeart/2005/8/layout/hierarchy3"/>
    <dgm:cxn modelId="{E5167664-227C-4C9F-A98C-14FD69A56361}" srcId="{F1415645-D74C-41F8-A7BE-85A349EBC479}" destId="{A2464ACB-4709-4208-8FBD-3D31EEA24F7D}" srcOrd="1" destOrd="0" parTransId="{75A4D8AD-1E9A-4B2E-B7C3-4D209F939719}" sibTransId="{0645C3FF-F483-493E-B01B-2FC24FFE40D3}"/>
    <dgm:cxn modelId="{E55D677A-9A6B-4E61-8567-F552EBD558B0}" type="presOf" srcId="{FE78F7EE-3A28-42C4-B1DD-345C9C8D3630}" destId="{39864B4A-63D0-4656-ABB9-454CA97D1B52}" srcOrd="0" destOrd="0" presId="urn:microsoft.com/office/officeart/2005/8/layout/hierarchy3"/>
    <dgm:cxn modelId="{C6F17C9F-3608-4A05-98BF-46833147B111}" type="presOf" srcId="{030E38AB-8B13-4A5F-9725-ABE0026546C8}" destId="{4ED09CCE-9FD4-4A5C-98ED-1352AF33CAEE}" srcOrd="0" destOrd="0" presId="urn:microsoft.com/office/officeart/2005/8/layout/hierarchy3"/>
    <dgm:cxn modelId="{A162EED0-6DBA-4FD9-A50E-4D8C51D7BB63}" srcId="{904EE920-DFF5-4E10-B6EF-114283F3424D}" destId="{D672FBCE-24A6-4CB7-B075-A034BA587B84}" srcOrd="1" destOrd="0" parTransId="{8B43DFAB-9F3A-4CF5-B467-4295C6FFE9E9}" sibTransId="{C120E963-C090-46DA-8400-843D5035E1E2}"/>
    <dgm:cxn modelId="{ED220FE7-F052-4ACB-8138-CF57D125F11A}" srcId="{F1415645-D74C-41F8-A7BE-85A349EBC479}" destId="{340F96F6-A36A-4431-80EF-BC3525EB8874}" srcOrd="0" destOrd="0" parTransId="{76F27596-30C1-472E-B520-015B778A926E}" sibTransId="{969B73D9-5320-48C0-8076-CC9609BAE71A}"/>
    <dgm:cxn modelId="{EC0A3BAF-66BB-4AED-87ED-C6EFA7234ABA}" type="presOf" srcId="{7AC854EC-EFB7-4EDF-9FD6-B04E95FE7F29}" destId="{FAED2574-7AC9-4040-A233-355A617E1284}" srcOrd="0" destOrd="0" presId="urn:microsoft.com/office/officeart/2005/8/layout/hierarchy3"/>
    <dgm:cxn modelId="{026F269F-F252-4700-B56D-3356E48D07D6}" srcId="{904EE920-DFF5-4E10-B6EF-114283F3424D}" destId="{BE633635-4BB4-450E-82FA-21B1027BBD79}" srcOrd="2" destOrd="0" parTransId="{53E1733B-26CE-4795-8CB2-5DE2AC347406}" sibTransId="{C97CD146-EC9B-4576-A6E9-1F7DDFB6B609}"/>
    <dgm:cxn modelId="{DA1F1CC4-664C-4373-82E0-3C0837A6E118}" srcId="{D672FBCE-24A6-4CB7-B075-A034BA587B84}" destId="{84E100B9-0359-4919-B7A5-59F7DD17FA23}" srcOrd="0" destOrd="0" parTransId="{E474BA73-5400-49A3-85AD-A9A25DF8E82E}" sibTransId="{879C3B56-01F1-4DB7-ACF0-D0D98ECC3110}"/>
    <dgm:cxn modelId="{63E902AF-BFE9-40C1-8660-332E02798DBE}" type="presOf" srcId="{84E100B9-0359-4919-B7A5-59F7DD17FA23}" destId="{631ED297-4634-45A5-B16B-6CE4CEFEF947}" srcOrd="0" destOrd="0" presId="urn:microsoft.com/office/officeart/2005/8/layout/hierarchy3"/>
    <dgm:cxn modelId="{9C16687C-72F9-4F84-8CBA-783E8E6D3A65}" type="presOf" srcId="{5A0CE114-3952-4369-89DA-60597B279F2B}" destId="{D127BF59-82C5-4B0C-B388-586513C9313D}" srcOrd="0" destOrd="0" presId="urn:microsoft.com/office/officeart/2005/8/layout/hierarchy3"/>
    <dgm:cxn modelId="{618F7C05-6F6F-4798-B6FD-09D49BA7304E}" srcId="{904EE920-DFF5-4E10-B6EF-114283F3424D}" destId="{69AB665E-EE00-4801-B46F-98B00C99EFBA}" srcOrd="3" destOrd="0" parTransId="{46B09E49-65AC-4000-B818-8AF4103A7430}" sibTransId="{977A3B59-E04B-45A0-9EB2-712959549358}"/>
    <dgm:cxn modelId="{76D389B7-D1FE-464C-862E-B979455B5158}" type="presOf" srcId="{BE633635-4BB4-450E-82FA-21B1027BBD79}" destId="{4B7684DF-46E2-4F6F-84B2-9A08570373FD}" srcOrd="0" destOrd="0" presId="urn:microsoft.com/office/officeart/2005/8/layout/hierarchy3"/>
    <dgm:cxn modelId="{598ACB3B-D45D-4983-B81A-932144CF4247}" type="presOf" srcId="{F1415645-D74C-41F8-A7BE-85A349EBC479}" destId="{A4874867-4593-48F8-85BD-3F1A3D0DBF22}" srcOrd="1" destOrd="0" presId="urn:microsoft.com/office/officeart/2005/8/layout/hierarchy3"/>
    <dgm:cxn modelId="{2947BCF2-6E66-4F81-B461-832B4280C608}" srcId="{BE633635-4BB4-450E-82FA-21B1027BBD79}" destId="{1C26EDA7-1888-4A45-B810-DAFB4437B2AC}" srcOrd="1" destOrd="0" parTransId="{ECBE4AE9-F979-46AF-8621-108BE691CE83}" sibTransId="{74D6046E-BBC1-4D94-BA9C-456143AE3241}"/>
    <dgm:cxn modelId="{66731CA2-0427-4B72-BB49-8C3C17223526}" type="presOf" srcId="{B57054AA-29EC-491A-AFC8-E3D110480241}" destId="{7403C264-491C-4E8C-B643-59C171C751F0}" srcOrd="0" destOrd="0" presId="urn:microsoft.com/office/officeart/2005/8/layout/hierarchy3"/>
    <dgm:cxn modelId="{DCD0B6FA-6323-4928-B033-7BB70103667B}" type="presOf" srcId="{75A4D8AD-1E9A-4B2E-B7C3-4D209F939719}" destId="{97C177D0-7168-4BF6-921C-4B0D95F6BE4B}" srcOrd="0" destOrd="0" presId="urn:microsoft.com/office/officeart/2005/8/layout/hierarchy3"/>
    <dgm:cxn modelId="{1DA79717-8FD3-4C31-8203-3335911D6DD0}" type="presOf" srcId="{F1415645-D74C-41F8-A7BE-85A349EBC479}" destId="{67B15FB5-1AC6-43BF-BC34-62CDAB4FAF9B}" srcOrd="0" destOrd="0" presId="urn:microsoft.com/office/officeart/2005/8/layout/hierarchy3"/>
    <dgm:cxn modelId="{89D4AB01-65B9-4B25-A57E-D4F673C5A759}" type="presOf" srcId="{D5CC7B41-9E93-4796-8A5F-632F7F87EBD2}" destId="{42A8A827-D49D-43BC-8F44-0CC7F84A8A38}" srcOrd="0" destOrd="0" presId="urn:microsoft.com/office/officeart/2005/8/layout/hierarchy3"/>
    <dgm:cxn modelId="{B18B308E-EF87-45FD-AE14-5B0B932FA64D}" srcId="{F1415645-D74C-41F8-A7BE-85A349EBC479}" destId="{673ABDEA-54C3-477D-BF70-D435A2719749}" srcOrd="3" destOrd="0" parTransId="{030E38AB-8B13-4A5F-9725-ABE0026546C8}" sibTransId="{21A0FCB5-9A05-4D71-B1CB-162372BF0356}"/>
    <dgm:cxn modelId="{238ED609-5789-4FD2-861B-3C73B0C5A882}" srcId="{69AB665E-EE00-4801-B46F-98B00C99EFBA}" destId="{E1017764-8104-45D6-938A-42A4E08D31F5}" srcOrd="0" destOrd="0" parTransId="{F06A8A6B-2E5C-4037-882E-3F1AB86F224D}" sibTransId="{93FA5E68-0991-423C-8F70-D910381AEC30}"/>
    <dgm:cxn modelId="{2B3634CB-C3E7-4F79-BAC5-8EAEDD78BC4A}" type="presOf" srcId="{A2464ACB-4709-4208-8FBD-3D31EEA24F7D}" destId="{8DF8E6C2-249A-4F4F-B884-5E8BC6F9E699}" srcOrd="0" destOrd="0" presId="urn:microsoft.com/office/officeart/2005/8/layout/hierarchy3"/>
    <dgm:cxn modelId="{E24A024A-B566-4A33-849D-D3FF0AD372EF}" type="presParOf" srcId="{BE1C90D6-732F-41CC-9364-262702AAC715}" destId="{4E5AEF54-5355-488B-A633-D413598FFD86}" srcOrd="0" destOrd="0" presId="urn:microsoft.com/office/officeart/2005/8/layout/hierarchy3"/>
    <dgm:cxn modelId="{FA51DBDA-FDFB-44B1-A631-0163DA79DD08}" type="presParOf" srcId="{4E5AEF54-5355-488B-A633-D413598FFD86}" destId="{6E0F8AB3-3AFA-4E43-962A-D4991802921C}" srcOrd="0" destOrd="0" presId="urn:microsoft.com/office/officeart/2005/8/layout/hierarchy3"/>
    <dgm:cxn modelId="{9CE981D3-E987-4D15-ACEC-66BAB806CAB4}" type="presParOf" srcId="{6E0F8AB3-3AFA-4E43-962A-D4991802921C}" destId="{67B15FB5-1AC6-43BF-BC34-62CDAB4FAF9B}" srcOrd="0" destOrd="0" presId="urn:microsoft.com/office/officeart/2005/8/layout/hierarchy3"/>
    <dgm:cxn modelId="{DF908C20-D07A-4704-BE35-1CCFB580445B}" type="presParOf" srcId="{6E0F8AB3-3AFA-4E43-962A-D4991802921C}" destId="{A4874867-4593-48F8-85BD-3F1A3D0DBF22}" srcOrd="1" destOrd="0" presId="urn:microsoft.com/office/officeart/2005/8/layout/hierarchy3"/>
    <dgm:cxn modelId="{5C0DE525-214D-4A40-9983-32D141A022A3}" type="presParOf" srcId="{4E5AEF54-5355-488B-A633-D413598FFD86}" destId="{923A6882-3CD2-45E4-8C2A-BED6026F6328}" srcOrd="1" destOrd="0" presId="urn:microsoft.com/office/officeart/2005/8/layout/hierarchy3"/>
    <dgm:cxn modelId="{F391F9D0-3C4E-4376-8490-8B92CAD3F244}" type="presParOf" srcId="{923A6882-3CD2-45E4-8C2A-BED6026F6328}" destId="{58ACB152-7654-41EA-9D81-83B533C52172}" srcOrd="0" destOrd="0" presId="urn:microsoft.com/office/officeart/2005/8/layout/hierarchy3"/>
    <dgm:cxn modelId="{56BDB8F0-0991-4C2F-A358-BD700E8F7062}" type="presParOf" srcId="{923A6882-3CD2-45E4-8C2A-BED6026F6328}" destId="{1307CCEE-A183-4FCA-9D32-2BDAFA315727}" srcOrd="1" destOrd="0" presId="urn:microsoft.com/office/officeart/2005/8/layout/hierarchy3"/>
    <dgm:cxn modelId="{8C40EDE3-6534-44A0-AA72-5AB5B1909E24}" type="presParOf" srcId="{923A6882-3CD2-45E4-8C2A-BED6026F6328}" destId="{97C177D0-7168-4BF6-921C-4B0D95F6BE4B}" srcOrd="2" destOrd="0" presId="urn:microsoft.com/office/officeart/2005/8/layout/hierarchy3"/>
    <dgm:cxn modelId="{6FC37635-48D4-4BED-8BC0-6042AA34AE0F}" type="presParOf" srcId="{923A6882-3CD2-45E4-8C2A-BED6026F6328}" destId="{8DF8E6C2-249A-4F4F-B884-5E8BC6F9E699}" srcOrd="3" destOrd="0" presId="urn:microsoft.com/office/officeart/2005/8/layout/hierarchy3"/>
    <dgm:cxn modelId="{E8E10631-3EFC-4137-87BA-C7F4947BB692}" type="presParOf" srcId="{923A6882-3CD2-45E4-8C2A-BED6026F6328}" destId="{C20A1CDE-016B-4E43-BCEA-7350D8C4FC9C}" srcOrd="4" destOrd="0" presId="urn:microsoft.com/office/officeart/2005/8/layout/hierarchy3"/>
    <dgm:cxn modelId="{6D1ED194-E09A-44A5-B48C-D75FE5B55627}" type="presParOf" srcId="{923A6882-3CD2-45E4-8C2A-BED6026F6328}" destId="{9C71EE6D-F3EF-4D1C-BA4E-99D52DEC1ABD}" srcOrd="5" destOrd="0" presId="urn:microsoft.com/office/officeart/2005/8/layout/hierarchy3"/>
    <dgm:cxn modelId="{49479C59-6BD7-4B7B-8607-B726959E89C6}" type="presParOf" srcId="{923A6882-3CD2-45E4-8C2A-BED6026F6328}" destId="{4ED09CCE-9FD4-4A5C-98ED-1352AF33CAEE}" srcOrd="6" destOrd="0" presId="urn:microsoft.com/office/officeart/2005/8/layout/hierarchy3"/>
    <dgm:cxn modelId="{F1C80ACF-8E57-4A53-B43E-B7E04E77F6E9}" type="presParOf" srcId="{923A6882-3CD2-45E4-8C2A-BED6026F6328}" destId="{03D873A9-6699-4AF2-8937-CA822EE755BA}" srcOrd="7" destOrd="0" presId="urn:microsoft.com/office/officeart/2005/8/layout/hierarchy3"/>
    <dgm:cxn modelId="{30124568-5DC7-4EC9-9CE6-1E6B726F847C}" type="presParOf" srcId="{BE1C90D6-732F-41CC-9364-262702AAC715}" destId="{CB2D8299-667E-478B-89C3-62E5EB5AEE9C}" srcOrd="1" destOrd="0" presId="urn:microsoft.com/office/officeart/2005/8/layout/hierarchy3"/>
    <dgm:cxn modelId="{53AF49A4-C242-4F3B-9943-CF28965F7AD2}" type="presParOf" srcId="{CB2D8299-667E-478B-89C3-62E5EB5AEE9C}" destId="{F0932C74-180A-493E-AD94-A5D0E2854121}" srcOrd="0" destOrd="0" presId="urn:microsoft.com/office/officeart/2005/8/layout/hierarchy3"/>
    <dgm:cxn modelId="{343AD9C7-EE35-40A2-BA49-B1DA80979B50}" type="presParOf" srcId="{F0932C74-180A-493E-AD94-A5D0E2854121}" destId="{B677BDD4-16B1-4040-8D8B-B15ED7C03B7C}" srcOrd="0" destOrd="0" presId="urn:microsoft.com/office/officeart/2005/8/layout/hierarchy3"/>
    <dgm:cxn modelId="{1324E740-DA54-4B51-90D9-DEDD8774C430}" type="presParOf" srcId="{F0932C74-180A-493E-AD94-A5D0E2854121}" destId="{837FD66C-12E4-4F92-9053-7B7FA418D9D6}" srcOrd="1" destOrd="0" presId="urn:microsoft.com/office/officeart/2005/8/layout/hierarchy3"/>
    <dgm:cxn modelId="{1834AA7E-8BDD-4E4D-AA09-55D703A0C427}" type="presParOf" srcId="{CB2D8299-667E-478B-89C3-62E5EB5AEE9C}" destId="{D93C077E-FB44-483E-B283-115DAE7FA9D7}" srcOrd="1" destOrd="0" presId="urn:microsoft.com/office/officeart/2005/8/layout/hierarchy3"/>
    <dgm:cxn modelId="{0416DE7A-FF29-4F77-A392-3CE252130688}" type="presParOf" srcId="{D93C077E-FB44-483E-B283-115DAE7FA9D7}" destId="{43784A22-0FFD-4C1D-AF96-EAD6604C4A87}" srcOrd="0" destOrd="0" presId="urn:microsoft.com/office/officeart/2005/8/layout/hierarchy3"/>
    <dgm:cxn modelId="{BD9AC26F-1BCD-4846-B204-3BFDC7E9C3D0}" type="presParOf" srcId="{D93C077E-FB44-483E-B283-115DAE7FA9D7}" destId="{631ED297-4634-45A5-B16B-6CE4CEFEF947}" srcOrd="1" destOrd="0" presId="urn:microsoft.com/office/officeart/2005/8/layout/hierarchy3"/>
    <dgm:cxn modelId="{5478CECB-3198-4BB6-9E8A-A52E16D638C8}" type="presParOf" srcId="{D93C077E-FB44-483E-B283-115DAE7FA9D7}" destId="{E41E23B3-32E9-48DB-91AB-46ADEF4D433D}" srcOrd="2" destOrd="0" presId="urn:microsoft.com/office/officeart/2005/8/layout/hierarchy3"/>
    <dgm:cxn modelId="{386F72EF-E0EA-4375-861F-4F044BC39292}" type="presParOf" srcId="{D93C077E-FB44-483E-B283-115DAE7FA9D7}" destId="{C16F2621-F87E-42EE-9B30-6CDBA2C9F2F4}" srcOrd="3" destOrd="0" presId="urn:microsoft.com/office/officeart/2005/8/layout/hierarchy3"/>
    <dgm:cxn modelId="{CE1D982C-870A-48D9-9638-0B220AD1AC4B}" type="presParOf" srcId="{D93C077E-FB44-483E-B283-115DAE7FA9D7}" destId="{FF6792CE-3995-405A-8D09-45E767214683}" srcOrd="4" destOrd="0" presId="urn:microsoft.com/office/officeart/2005/8/layout/hierarchy3"/>
    <dgm:cxn modelId="{119E3C8B-7ED3-47BF-A951-58CA06459C71}" type="presParOf" srcId="{D93C077E-FB44-483E-B283-115DAE7FA9D7}" destId="{2EEAAE35-77AF-499B-8F95-4D2D228FC5AA}" srcOrd="5" destOrd="0" presId="urn:microsoft.com/office/officeart/2005/8/layout/hierarchy3"/>
    <dgm:cxn modelId="{D899C44E-7394-43AE-9A37-9526597ACDBF}" type="presParOf" srcId="{D93C077E-FB44-483E-B283-115DAE7FA9D7}" destId="{39864B4A-63D0-4656-ABB9-454CA97D1B52}" srcOrd="6" destOrd="0" presId="urn:microsoft.com/office/officeart/2005/8/layout/hierarchy3"/>
    <dgm:cxn modelId="{3D2AC61D-6FC3-4080-892A-5F2F81862866}" type="presParOf" srcId="{D93C077E-FB44-483E-B283-115DAE7FA9D7}" destId="{D127BF59-82C5-4B0C-B388-586513C9313D}" srcOrd="7" destOrd="0" presId="urn:microsoft.com/office/officeart/2005/8/layout/hierarchy3"/>
    <dgm:cxn modelId="{6E24171C-12F1-4877-91BB-BCB960319C52}" type="presParOf" srcId="{BE1C90D6-732F-41CC-9364-262702AAC715}" destId="{EFCD19FD-4D74-4DB2-A14F-37CD0F0EE344}" srcOrd="2" destOrd="0" presId="urn:microsoft.com/office/officeart/2005/8/layout/hierarchy3"/>
    <dgm:cxn modelId="{A88306E6-149B-43F8-B252-F7E49A66E859}" type="presParOf" srcId="{EFCD19FD-4D74-4DB2-A14F-37CD0F0EE344}" destId="{520B1D9F-21B0-46B5-A385-F3DCB814BACA}" srcOrd="0" destOrd="0" presId="urn:microsoft.com/office/officeart/2005/8/layout/hierarchy3"/>
    <dgm:cxn modelId="{A0EFA0BB-84F9-4131-85EC-C407FB33B147}" type="presParOf" srcId="{520B1D9F-21B0-46B5-A385-F3DCB814BACA}" destId="{4B7684DF-46E2-4F6F-84B2-9A08570373FD}" srcOrd="0" destOrd="0" presId="urn:microsoft.com/office/officeart/2005/8/layout/hierarchy3"/>
    <dgm:cxn modelId="{A36E255C-1D80-4F13-879E-A34B9CA73947}" type="presParOf" srcId="{520B1D9F-21B0-46B5-A385-F3DCB814BACA}" destId="{04A0535E-186F-425A-8A48-ED3928622EC1}" srcOrd="1" destOrd="0" presId="urn:microsoft.com/office/officeart/2005/8/layout/hierarchy3"/>
    <dgm:cxn modelId="{9C27A1E4-1CC3-4DF7-9355-9DD09DFF9906}" type="presParOf" srcId="{EFCD19FD-4D74-4DB2-A14F-37CD0F0EE344}" destId="{87908A29-DA77-4FC9-8983-0102F601B000}" srcOrd="1" destOrd="0" presId="urn:microsoft.com/office/officeart/2005/8/layout/hierarchy3"/>
    <dgm:cxn modelId="{BB74A4CC-9C6F-4B1C-AD17-22D7BD7E7701}" type="presParOf" srcId="{87908A29-DA77-4FC9-8983-0102F601B000}" destId="{FAED2574-7AC9-4040-A233-355A617E1284}" srcOrd="0" destOrd="0" presId="urn:microsoft.com/office/officeart/2005/8/layout/hierarchy3"/>
    <dgm:cxn modelId="{00B0C2A5-C422-4C66-BE5A-BA48DE309DDE}" type="presParOf" srcId="{87908A29-DA77-4FC9-8983-0102F601B000}" destId="{29253C5E-4B34-4E8B-BB5E-C4D12B165D7E}" srcOrd="1" destOrd="0" presId="urn:microsoft.com/office/officeart/2005/8/layout/hierarchy3"/>
    <dgm:cxn modelId="{D14FCAC6-D9D2-4EAE-995B-ACBA06B0FFE7}" type="presParOf" srcId="{87908A29-DA77-4FC9-8983-0102F601B000}" destId="{8B7A7D42-9DF6-4B75-A5BF-35045C64E381}" srcOrd="2" destOrd="0" presId="urn:microsoft.com/office/officeart/2005/8/layout/hierarchy3"/>
    <dgm:cxn modelId="{B135257C-F583-466C-99AD-9692148DD68F}" type="presParOf" srcId="{87908A29-DA77-4FC9-8983-0102F601B000}" destId="{732CE43C-512B-45CE-B5C4-D5AC289BBCF3}" srcOrd="3" destOrd="0" presId="urn:microsoft.com/office/officeart/2005/8/layout/hierarchy3"/>
    <dgm:cxn modelId="{195E010B-FE7C-4638-BAA8-669DDFA34E80}" type="presParOf" srcId="{BE1C90D6-732F-41CC-9364-262702AAC715}" destId="{34E77E9D-4AED-47C5-B878-C2CB4A4944B3}" srcOrd="3" destOrd="0" presId="urn:microsoft.com/office/officeart/2005/8/layout/hierarchy3"/>
    <dgm:cxn modelId="{B20869A3-9AAC-4F8B-8943-C63A6ACD424E}" type="presParOf" srcId="{34E77E9D-4AED-47C5-B878-C2CB4A4944B3}" destId="{457929DD-A22D-4E84-A84C-BF0C4F1264CB}" srcOrd="0" destOrd="0" presId="urn:microsoft.com/office/officeart/2005/8/layout/hierarchy3"/>
    <dgm:cxn modelId="{05CE80C6-B24F-471D-9525-513F0708645F}" type="presParOf" srcId="{457929DD-A22D-4E84-A84C-BF0C4F1264CB}" destId="{DE4E94CD-1E14-46CF-AA65-DEF58D689862}" srcOrd="0" destOrd="0" presId="urn:microsoft.com/office/officeart/2005/8/layout/hierarchy3"/>
    <dgm:cxn modelId="{FA1BB1F8-8627-4E99-ABEA-CD9FCA6EB83E}" type="presParOf" srcId="{457929DD-A22D-4E84-A84C-BF0C4F1264CB}" destId="{37E6A2D8-68DA-4D27-93FD-92C454666BF0}" srcOrd="1" destOrd="0" presId="urn:microsoft.com/office/officeart/2005/8/layout/hierarchy3"/>
    <dgm:cxn modelId="{C6B87BB9-33C8-4DBE-8635-CC27BF6FACFE}" type="presParOf" srcId="{34E77E9D-4AED-47C5-B878-C2CB4A4944B3}" destId="{521DED3B-D751-45B8-A281-597364479C56}" srcOrd="1" destOrd="0" presId="urn:microsoft.com/office/officeart/2005/8/layout/hierarchy3"/>
    <dgm:cxn modelId="{26119998-FD75-4ADA-A08F-C3472D726491}" type="presParOf" srcId="{521DED3B-D751-45B8-A281-597364479C56}" destId="{CD710C22-8654-405F-9383-192D8F701E65}" srcOrd="0" destOrd="0" presId="urn:microsoft.com/office/officeart/2005/8/layout/hierarchy3"/>
    <dgm:cxn modelId="{CB21A581-0DFA-41D2-A70A-BA7AE8B904A0}" type="presParOf" srcId="{521DED3B-D751-45B8-A281-597364479C56}" destId="{131F0BC2-C6BA-4B02-B1EA-5B27B8B015B6}" srcOrd="1" destOrd="0" presId="urn:microsoft.com/office/officeart/2005/8/layout/hierarchy3"/>
    <dgm:cxn modelId="{20DA5946-6337-4FCB-A4D2-0138624F7CBA}" type="presParOf" srcId="{521DED3B-D751-45B8-A281-597364479C56}" destId="{0606F57A-1314-43D9-9527-973DD41045A9}" srcOrd="2" destOrd="0" presId="urn:microsoft.com/office/officeart/2005/8/layout/hierarchy3"/>
    <dgm:cxn modelId="{97A1FA5F-5533-456A-A98C-0046EF32837B}" type="presParOf" srcId="{521DED3B-D751-45B8-A281-597364479C56}" destId="{455A6A97-A1B0-43E8-B06D-BDA5B89717F8}" srcOrd="3" destOrd="0" presId="urn:microsoft.com/office/officeart/2005/8/layout/hierarchy3"/>
    <dgm:cxn modelId="{4301DE75-FE7F-4E6C-9DEC-CE5AC4365778}" type="presParOf" srcId="{521DED3B-D751-45B8-A281-597364479C56}" destId="{8EDA39BF-8E9A-41C4-8215-FE0D682B4906}" srcOrd="4" destOrd="0" presId="urn:microsoft.com/office/officeart/2005/8/layout/hierarchy3"/>
    <dgm:cxn modelId="{4FDC95EB-22C0-4521-95ED-9DB5B6FE122B}" type="presParOf" srcId="{521DED3B-D751-45B8-A281-597364479C56}" destId="{7403C264-491C-4E8C-B643-59C171C751F0}" srcOrd="5" destOrd="0" presId="urn:microsoft.com/office/officeart/2005/8/layout/hierarchy3"/>
    <dgm:cxn modelId="{3AF0B514-AB11-44E0-9FE5-057B1BEB58E3}" type="presParOf" srcId="{521DED3B-D751-45B8-A281-597364479C56}" destId="{C67AECC4-C079-40EC-B0D6-6F43E7A5C7C5}" srcOrd="6" destOrd="0" presId="urn:microsoft.com/office/officeart/2005/8/layout/hierarchy3"/>
    <dgm:cxn modelId="{3D69A523-20AE-4C80-91F2-D0AFB6E44522}" type="presParOf" srcId="{521DED3B-D751-45B8-A281-597364479C56}" destId="{42A8A827-D49D-43BC-8F44-0CC7F84A8A38}" srcOrd="7" destOrd="0" presId="urn:microsoft.com/office/officeart/2005/8/layout/hierarchy3"/>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IN"/>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8483092F-E946-4064-BA9E-6C05061808FD}" type="datetimeFigureOut">
              <a:rPr lang="en-US"/>
              <a:pPr>
                <a:defRPr/>
              </a:pPr>
              <a:t>12/9/2015</a:t>
            </a:fld>
            <a:endParaRPr lang="en-IN"/>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IN"/>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1150414-0D7F-4663-9333-FE5B4B3A9396}" type="slidenum">
              <a:rPr lang="en-IN" altLang="en-US"/>
              <a:pPr>
                <a:defRPr/>
              </a:pPr>
              <a:t>‹#›</a:t>
            </a:fld>
            <a:endParaRPr lang="en-I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4D8D08D2-65AB-43C2-9BCC-132B7901E2FC}" type="datetimeFigureOut">
              <a:rPr lang="en-US"/>
              <a:pPr>
                <a:defRPr/>
              </a:pPr>
              <a:t>12/9/2015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700088" y="4414838"/>
            <a:ext cx="5610225" cy="418465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4A1A4238-2E4E-43E6-BBF2-8D49B172111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5842" name="Shape 86"/>
          <p:cNvSpPr>
            <a:spLocks noGrp="1"/>
          </p:cNvSpPr>
          <p:nvPr>
            <p:ph type="body" idx="1"/>
          </p:nvPr>
        </p:nvSpPr>
        <p:spPr bwMode="auto">
          <a:noFill/>
        </p:spPr>
        <p:txBody>
          <a:bodyPr wrap="square" lIns="91425" tIns="91425" rIns="91425" bIns="91425" numCol="1" anchor="ctr" anchorCtr="0" compatLnSpc="1">
            <a:prstTxWarp prst="textNoShape">
              <a:avLst/>
            </a:prstTxWarp>
          </a:bodyPr>
          <a:lstStyle/>
          <a:p>
            <a:pPr eaLnBrk="1" hangingPunct="1">
              <a:spcBef>
                <a:spcPct val="0"/>
              </a:spcBef>
            </a:pPr>
            <a:endParaRPr lang="en-US" altLang="en-US" sz="1100" smtClean="0"/>
          </a:p>
        </p:txBody>
      </p:sp>
      <p:sp>
        <p:nvSpPr>
          <p:cNvPr id="35843" name="Shape 87"/>
          <p:cNvSpPr>
            <a:spLocks noGrp="1" noRot="1" noChangeAspect="1" noTextEdit="1"/>
          </p:cNvSpPr>
          <p:nvPr>
            <p:ph type="sldImg" idx="2"/>
          </p:nvPr>
        </p:nvSpPr>
        <p:spPr bwMode="auto">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cap="flat">
            <a:solidFill>
              <a:srgbClr val="000000"/>
            </a:solidFill>
            <a:round/>
            <a:headEnd type="none" w="med" len="med"/>
            <a:tailEnd type="none" w="med" len="me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6866" name="Shape 123"/>
          <p:cNvSpPr>
            <a:spLocks noGrp="1" noRot="1" noChangeAspect="1" noTextEdit="1"/>
          </p:cNvSpPr>
          <p:nvPr>
            <p:ph type="sldImg" idx="2"/>
          </p:nvPr>
        </p:nvSpPr>
        <p:spPr bwMode="auto">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cap="flat">
            <a:solidFill>
              <a:srgbClr val="000000"/>
            </a:solidFill>
            <a:round/>
            <a:headEnd type="none" w="med" len="med"/>
            <a:tailEnd type="none" w="med" len="med"/>
          </a:ln>
        </p:spPr>
      </p:sp>
      <p:sp>
        <p:nvSpPr>
          <p:cNvPr id="36867" name="Shape 124"/>
          <p:cNvSpPr>
            <a:spLocks noGrp="1"/>
          </p:cNvSpPr>
          <p:nvPr>
            <p:ph type="body" idx="1"/>
          </p:nvPr>
        </p:nvSpPr>
        <p:spPr bwMode="auto">
          <a:noFill/>
        </p:spPr>
        <p:txBody>
          <a:bodyPr wrap="square" lIns="91425" tIns="91425" rIns="91425" bIns="91425"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7890" name="Shape 147"/>
          <p:cNvSpPr>
            <a:spLocks noGrp="1" noRot="1" noChangeAspect="1" noTextEdit="1"/>
          </p:cNvSpPr>
          <p:nvPr>
            <p:ph type="sldImg" idx="2"/>
          </p:nvPr>
        </p:nvSpPr>
        <p:spPr bwMode="auto">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cap="flat">
            <a:solidFill>
              <a:srgbClr val="000000"/>
            </a:solidFill>
            <a:round/>
            <a:headEnd type="none" w="med" len="med"/>
            <a:tailEnd type="none" w="med" len="med"/>
          </a:ln>
        </p:spPr>
      </p:sp>
      <p:sp>
        <p:nvSpPr>
          <p:cNvPr id="37891" name="Shape 148"/>
          <p:cNvSpPr>
            <a:spLocks noGrp="1"/>
          </p:cNvSpPr>
          <p:nvPr>
            <p:ph type="body" idx="1"/>
          </p:nvPr>
        </p:nvSpPr>
        <p:spPr bwMode="auto">
          <a:noFill/>
        </p:spPr>
        <p:txBody>
          <a:bodyPr wrap="square" lIns="91425" tIns="91425" rIns="91425" bIns="91425"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8914" name="Shape 152"/>
          <p:cNvSpPr>
            <a:spLocks noGrp="1" noRot="1" noChangeAspect="1" noTextEdit="1"/>
          </p:cNvSpPr>
          <p:nvPr>
            <p:ph type="sldImg" idx="2"/>
          </p:nvPr>
        </p:nvSpPr>
        <p:spPr bwMode="auto">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cap="flat">
            <a:solidFill>
              <a:srgbClr val="000000"/>
            </a:solidFill>
            <a:round/>
            <a:headEnd type="none" w="med" len="med"/>
            <a:tailEnd type="none" w="med" len="med"/>
          </a:ln>
        </p:spPr>
      </p:sp>
      <p:sp>
        <p:nvSpPr>
          <p:cNvPr id="38915" name="Shape 153"/>
          <p:cNvSpPr>
            <a:spLocks noGrp="1"/>
          </p:cNvSpPr>
          <p:nvPr>
            <p:ph type="body" idx="1"/>
          </p:nvPr>
        </p:nvSpPr>
        <p:spPr bwMode="auto">
          <a:noFill/>
        </p:spPr>
        <p:txBody>
          <a:bodyPr wrap="square" lIns="91425" tIns="91425" rIns="91425" bIns="91425"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9938" name="Shape 152"/>
          <p:cNvSpPr>
            <a:spLocks noGrp="1" noRot="1" noChangeAspect="1" noTextEdit="1"/>
          </p:cNvSpPr>
          <p:nvPr>
            <p:ph type="sldImg" idx="2"/>
          </p:nvPr>
        </p:nvSpPr>
        <p:spPr bwMode="auto">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cap="flat">
            <a:solidFill>
              <a:srgbClr val="000000"/>
            </a:solidFill>
            <a:round/>
            <a:headEnd type="none" w="med" len="med"/>
            <a:tailEnd type="none" w="med" len="med"/>
          </a:ln>
        </p:spPr>
      </p:sp>
      <p:sp>
        <p:nvSpPr>
          <p:cNvPr id="39939" name="Shape 153"/>
          <p:cNvSpPr>
            <a:spLocks noGrp="1"/>
          </p:cNvSpPr>
          <p:nvPr>
            <p:ph type="body" idx="1"/>
          </p:nvPr>
        </p:nvSpPr>
        <p:spPr bwMode="auto">
          <a:noFill/>
        </p:spPr>
        <p:txBody>
          <a:bodyPr wrap="square" lIns="91425" tIns="91425" rIns="91425" bIns="91425"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0962" name="Shape 163"/>
          <p:cNvSpPr>
            <a:spLocks noGrp="1" noRot="1" noChangeAspect="1" noTextEdit="1"/>
          </p:cNvSpPr>
          <p:nvPr>
            <p:ph type="sldImg" idx="2"/>
          </p:nvPr>
        </p:nvSpPr>
        <p:spPr bwMode="auto">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cap="flat">
            <a:solidFill>
              <a:srgbClr val="000000"/>
            </a:solidFill>
            <a:round/>
            <a:headEnd type="none" w="med" len="med"/>
            <a:tailEnd type="none" w="med" len="med"/>
          </a:ln>
        </p:spPr>
      </p:sp>
      <p:sp>
        <p:nvSpPr>
          <p:cNvPr id="40963" name="Shape 164"/>
          <p:cNvSpPr>
            <a:spLocks noGrp="1"/>
          </p:cNvSpPr>
          <p:nvPr>
            <p:ph type="body" idx="1"/>
          </p:nvPr>
        </p:nvSpPr>
        <p:spPr bwMode="auto">
          <a:noFill/>
        </p:spPr>
        <p:txBody>
          <a:bodyPr wrap="square" lIns="91425" tIns="91425" rIns="91425" bIns="91425"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1986" name="Shape 163"/>
          <p:cNvSpPr>
            <a:spLocks noGrp="1" noRot="1" noChangeAspect="1" noTextEdit="1"/>
          </p:cNvSpPr>
          <p:nvPr>
            <p:ph type="sldImg" idx="2"/>
          </p:nvPr>
        </p:nvSpPr>
        <p:spPr bwMode="auto">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cap="flat">
            <a:solidFill>
              <a:srgbClr val="000000"/>
            </a:solidFill>
            <a:round/>
            <a:headEnd type="none" w="med" len="med"/>
            <a:tailEnd type="none" w="med" len="med"/>
          </a:ln>
        </p:spPr>
      </p:sp>
      <p:sp>
        <p:nvSpPr>
          <p:cNvPr id="41987" name="Shape 164"/>
          <p:cNvSpPr>
            <a:spLocks noGrp="1"/>
          </p:cNvSpPr>
          <p:nvPr>
            <p:ph type="body" idx="1"/>
          </p:nvPr>
        </p:nvSpPr>
        <p:spPr bwMode="auto">
          <a:noFill/>
        </p:spPr>
        <p:txBody>
          <a:bodyPr wrap="square" lIns="91425" tIns="91425" rIns="91425" bIns="91425"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3010" name="Shape 163"/>
          <p:cNvSpPr>
            <a:spLocks noGrp="1" noRot="1" noChangeAspect="1" noTextEdit="1"/>
          </p:cNvSpPr>
          <p:nvPr>
            <p:ph type="sldImg" idx="2"/>
          </p:nvPr>
        </p:nvSpPr>
        <p:spPr bwMode="auto">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cap="flat">
            <a:solidFill>
              <a:srgbClr val="000000"/>
            </a:solidFill>
            <a:round/>
            <a:headEnd type="none" w="med" len="med"/>
            <a:tailEnd type="none" w="med" len="med"/>
          </a:ln>
        </p:spPr>
      </p:sp>
      <p:sp>
        <p:nvSpPr>
          <p:cNvPr id="43011" name="Shape 164"/>
          <p:cNvSpPr>
            <a:spLocks noGrp="1"/>
          </p:cNvSpPr>
          <p:nvPr>
            <p:ph type="body" idx="1"/>
          </p:nvPr>
        </p:nvSpPr>
        <p:spPr bwMode="auto">
          <a:noFill/>
        </p:spPr>
        <p:txBody>
          <a:bodyPr wrap="square" lIns="91425" tIns="91425" rIns="91425" bIns="91425"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4034" name="Shape 163"/>
          <p:cNvSpPr>
            <a:spLocks noGrp="1" noRot="1" noChangeAspect="1" noTextEdit="1"/>
          </p:cNvSpPr>
          <p:nvPr>
            <p:ph type="sldImg" idx="2"/>
          </p:nvPr>
        </p:nvSpPr>
        <p:spPr bwMode="auto">
          <a:custGeom>
            <a:avLst/>
            <a:gdLst>
              <a:gd name="T0" fmla="*/ 0 w 120000"/>
              <a:gd name="T1" fmla="*/ 0 h 120000"/>
              <a:gd name="T2" fmla="*/ 2147483647 w 120000"/>
              <a:gd name="T3" fmla="*/ 0 h 120000"/>
              <a:gd name="T4" fmla="*/ 2147483647 w 120000"/>
              <a:gd name="T5" fmla="*/ 2147483647 h 120000"/>
              <a:gd name="T6" fmla="*/ 0 w 120000"/>
              <a:gd name="T7" fmla="*/ 2147483647 h 120000"/>
              <a:gd name="T8" fmla="*/ 0 w 120000"/>
              <a:gd name="T9" fmla="*/ 0 h 120000"/>
              <a:gd name="T10" fmla="*/ 0 60000 65536"/>
              <a:gd name="T11" fmla="*/ 0 60000 65536"/>
              <a:gd name="T12" fmla="*/ 0 60000 65536"/>
              <a:gd name="T13" fmla="*/ 0 60000 65536"/>
              <a:gd name="T14" fmla="*/ 0 60000 65536"/>
              <a:gd name="T15" fmla="*/ 0 w 120000"/>
              <a:gd name="T16" fmla="*/ 0 h 120000"/>
              <a:gd name="T17" fmla="*/ 120000 w 120000"/>
              <a:gd name="T18" fmla="*/ 120000 h 120000"/>
            </a:gdLst>
            <a:ahLst/>
            <a:cxnLst>
              <a:cxn ang="T10">
                <a:pos x="T0" y="T1"/>
              </a:cxn>
              <a:cxn ang="T11">
                <a:pos x="T2" y="T3"/>
              </a:cxn>
              <a:cxn ang="T12">
                <a:pos x="T4" y="T5"/>
              </a:cxn>
              <a:cxn ang="T13">
                <a:pos x="T6" y="T7"/>
              </a:cxn>
              <a:cxn ang="T14">
                <a:pos x="T8" y="T9"/>
              </a:cxn>
            </a:cxnLst>
            <a:rect l="T15" t="T16" r="T17" b="T18"/>
            <a:pathLst>
              <a:path w="120000" h="120000" extrusionOk="0">
                <a:moveTo>
                  <a:pt x="0" y="0"/>
                </a:moveTo>
                <a:lnTo>
                  <a:pt x="120000" y="0"/>
                </a:lnTo>
                <a:lnTo>
                  <a:pt x="120000" y="120000"/>
                </a:lnTo>
                <a:lnTo>
                  <a:pt x="0" y="120000"/>
                </a:lnTo>
                <a:lnTo>
                  <a:pt x="0" y="0"/>
                </a:lnTo>
                <a:close/>
              </a:path>
            </a:pathLst>
          </a:custGeom>
          <a:noFill/>
          <a:ln w="9525" cap="flat">
            <a:solidFill>
              <a:srgbClr val="000000"/>
            </a:solidFill>
            <a:round/>
            <a:headEnd type="none" w="med" len="med"/>
            <a:tailEnd type="none" w="med" len="med"/>
          </a:ln>
        </p:spPr>
      </p:sp>
      <p:sp>
        <p:nvSpPr>
          <p:cNvPr id="44035" name="Shape 164"/>
          <p:cNvSpPr>
            <a:spLocks noGrp="1"/>
          </p:cNvSpPr>
          <p:nvPr>
            <p:ph type="body" idx="1"/>
          </p:nvPr>
        </p:nvSpPr>
        <p:spPr bwMode="auto">
          <a:noFill/>
        </p:spPr>
        <p:txBody>
          <a:bodyPr wrap="square" lIns="91425" tIns="91425" rIns="91425" bIns="91425" numCol="1" anchor="t" anchorCtr="0" compatLnSpc="1">
            <a:prstTxWarp prst="textNoShape">
              <a:avLst/>
            </a:prstTxWarp>
          </a:bodyPr>
          <a:lstStyle/>
          <a:p>
            <a:pPr eaLnBrk="1" hangingPunct="1">
              <a:spcBef>
                <a:spcPct val="0"/>
              </a:spcBef>
            </a:pPr>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5" descr="C:\Users\HUDCO\Desktop\hudco-logo.gif"/>
          <p:cNvPicPr>
            <a:picLocks noChangeAspect="1" noChangeArrowheads="1" noCrop="1"/>
          </p:cNvPicPr>
          <p:nvPr userDrawn="1"/>
        </p:nvPicPr>
        <p:blipFill>
          <a:blip r:embed="rId2" cstate="print"/>
          <a:srcRect/>
          <a:stretch>
            <a:fillRect/>
          </a:stretch>
        </p:blipFill>
        <p:spPr bwMode="auto">
          <a:xfrm>
            <a:off x="8763000" y="6469063"/>
            <a:ext cx="381000" cy="388937"/>
          </a:xfrm>
          <a:prstGeom prst="rect">
            <a:avLst/>
          </a:prstGeom>
          <a:noFill/>
          <a:ln w="9525">
            <a:noFill/>
            <a:miter lim="800000"/>
            <a:headEnd/>
            <a:tailEnd/>
          </a:ln>
        </p:spPr>
      </p:pic>
      <p:pic>
        <p:nvPicPr>
          <p:cNvPr id="5" name="Picture 5" descr="C:\Users\HUDCO\Desktop\hudco-logo.gif"/>
          <p:cNvPicPr>
            <a:picLocks noChangeAspect="1" noChangeArrowheads="1" noCrop="1"/>
          </p:cNvPicPr>
          <p:nvPr userDrawn="1"/>
        </p:nvPicPr>
        <p:blipFill>
          <a:blip r:embed="rId3"/>
          <a:srcRect/>
          <a:stretch>
            <a:fillRect/>
          </a:stretch>
        </p:blipFill>
        <p:spPr bwMode="auto">
          <a:xfrm>
            <a:off x="8382000" y="6157913"/>
            <a:ext cx="762000" cy="700087"/>
          </a:xfrm>
          <a:prstGeom prst="rect">
            <a:avLst/>
          </a:prstGeom>
          <a:noFill/>
          <a:ln w="9525">
            <a:noFill/>
            <a:miter lim="800000"/>
            <a:headEnd/>
            <a:tailEnd/>
          </a:ln>
        </p:spPr>
      </p:pic>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93EA70B6-2983-449A-B2C0-3CB6F5D3421B}" type="datetimeFigureOut">
              <a:rPr lang="en-US"/>
              <a:pPr>
                <a:defRPr/>
              </a:pPr>
              <a:t>12/9/2015</a:t>
            </a:fld>
            <a:endParaRPr lang="en-US"/>
          </a:p>
        </p:txBody>
      </p:sp>
      <p:sp>
        <p:nvSpPr>
          <p:cNvPr id="7" name="Footer Placeholder 4"/>
          <p:cNvSpPr>
            <a:spLocks noGrp="1"/>
          </p:cNvSpPr>
          <p:nvPr>
            <p:ph type="ftr" sz="quarter" idx="11"/>
          </p:nvPr>
        </p:nvSpPr>
        <p:spPr/>
        <p:txBody>
          <a:bodyPr/>
          <a:lstStyle>
            <a:lvl1pPr>
              <a:defRPr/>
            </a:lvl1pPr>
          </a:lstStyle>
          <a:p>
            <a:pPr>
              <a:defRPr/>
            </a:pPr>
            <a:endParaRPr lang="en-US"/>
          </a:p>
        </p:txBody>
      </p:sp>
      <p:sp>
        <p:nvSpPr>
          <p:cNvPr id="8" name="Slide Number Placeholder 5"/>
          <p:cNvSpPr>
            <a:spLocks noGrp="1"/>
          </p:cNvSpPr>
          <p:nvPr>
            <p:ph type="sldNum" sz="quarter" idx="12"/>
          </p:nvPr>
        </p:nvSpPr>
        <p:spPr/>
        <p:txBody>
          <a:bodyPr/>
          <a:lstStyle>
            <a:lvl1pPr>
              <a:defRPr/>
            </a:lvl1pPr>
          </a:lstStyle>
          <a:p>
            <a:pPr>
              <a:defRPr/>
            </a:pPr>
            <a:fld id="{B0798BDC-554C-4017-B472-B6B42A5E1BFA}"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FFFFF16-6390-468E-ABA4-D4CC26A6305F}" type="datetimeFigureOut">
              <a:rPr lang="en-US"/>
              <a:pPr>
                <a:defRPr/>
              </a:pPr>
              <a:t>12/9/2015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E874CCA-4A1C-4AB7-BE14-145CE92C206A}"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54FD8A2-1E64-4CEB-A094-A90AD65165FF}" type="datetimeFigureOut">
              <a:rPr lang="en-US"/>
              <a:pPr>
                <a:defRPr/>
              </a:pPr>
              <a:t>12/9/2015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1F1F1EB-FAC6-4C0C-96DF-2E71F5AC83BA}"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5" descr="C:\Users\HUDCO\Desktop\hudco-logo.gif"/>
          <p:cNvPicPr>
            <a:picLocks noChangeAspect="1" noChangeArrowheads="1" noCrop="1"/>
          </p:cNvPicPr>
          <p:nvPr userDrawn="1"/>
        </p:nvPicPr>
        <p:blipFill>
          <a:blip r:embed="rId2"/>
          <a:srcRect/>
          <a:stretch>
            <a:fillRect/>
          </a:stretch>
        </p:blipFill>
        <p:spPr bwMode="auto">
          <a:xfrm>
            <a:off x="8382000" y="6157913"/>
            <a:ext cx="762000" cy="700087"/>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E0D766B5-5731-4D4E-837D-B376396A6389}" type="datetimeFigureOut">
              <a:rPr lang="en-US"/>
              <a:pPr>
                <a:defRPr/>
              </a:pPr>
              <a:t>12/9/2015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6F01366-86D1-448D-9A5A-92A66ADF2E6D}"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4379CCE1-39AC-4184-9D31-9C521C48361E}" type="datetimeFigureOut">
              <a:rPr lang="en-US"/>
              <a:pPr>
                <a:defRPr/>
              </a:pPr>
              <a:t>12/9/2015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ACE1C0A-CDE0-4B66-BA8F-42244C112D09}"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732DA86-1BAD-436E-AF35-1DB728100F0D}" type="datetimeFigureOut">
              <a:rPr lang="en-US"/>
              <a:pPr>
                <a:defRPr/>
              </a:pPr>
              <a:t>12/9/2015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FB3EA41-E0AE-414D-84BF-C95DC6ECC26D}"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C5C4E91-931B-43B4-84D7-96F2AC4A70A3}" type="datetimeFigureOut">
              <a:rPr lang="en-US"/>
              <a:pPr>
                <a:defRPr/>
              </a:pPr>
              <a:t>12/9/2015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9C01F6C5-1AD9-43D3-9812-F4095E7A4A8F}"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25325AE-182E-4F60-9A7A-BF1A9F5FB020}" type="datetimeFigureOut">
              <a:rPr lang="en-US"/>
              <a:pPr>
                <a:defRPr/>
              </a:pPr>
              <a:t>12/9/2015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F04221A-A726-45FE-B6B4-3CDBFFE71CDB}"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15CD996-02E3-49F3-A8D2-7A9FC28C0DA1}" type="datetimeFigureOut">
              <a:rPr lang="en-US"/>
              <a:pPr>
                <a:defRPr/>
              </a:pPr>
              <a:t>12/9/2015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F94F90AD-B882-4C74-9E39-ED98A20FC945}"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3F4FDDF-5802-4F48-A275-A80489FD039B}" type="datetimeFigureOut">
              <a:rPr lang="en-US"/>
              <a:pPr>
                <a:defRPr/>
              </a:pPr>
              <a:t>12/9/2015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8E65373-F4E2-44AA-87D3-E2778E4B4EE2}"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A355673-8F09-4252-B863-F7853E9EE169}" type="datetimeFigureOut">
              <a:rPr lang="en-US"/>
              <a:pPr>
                <a:defRPr/>
              </a:pPr>
              <a:t>12/9/2015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7224411-3DD6-4688-8BCC-80587F7A4750}"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gi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30F0BD8B-E4C3-48D4-A517-2F039F99CA47}" type="datetimeFigureOut">
              <a:rPr lang="en-US"/>
              <a:pPr>
                <a:defRPr/>
              </a:pPr>
              <a:t>12/9/2015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E71C15AA-0B45-4B41-A6C1-CC2CDF81FDAF}" type="slidenum">
              <a:rPr lang="en-US" altLang="en-US"/>
              <a:pPr>
                <a:defRPr/>
              </a:pPr>
              <a:t>‹#›</a:t>
            </a:fld>
            <a:endParaRPr lang="en-US" altLang="en-US"/>
          </a:p>
        </p:txBody>
      </p:sp>
      <p:pic>
        <p:nvPicPr>
          <p:cNvPr id="2055" name="Picture 5" descr="C:\Users\HUDCO\Desktop\hudco-logo.gif"/>
          <p:cNvPicPr>
            <a:picLocks noChangeAspect="1" noChangeArrowheads="1" noCrop="1"/>
          </p:cNvPicPr>
          <p:nvPr userDrawn="1"/>
        </p:nvPicPr>
        <p:blipFill>
          <a:blip r:embed="rId13" cstate="print"/>
          <a:srcRect/>
          <a:stretch>
            <a:fillRect/>
          </a:stretch>
        </p:blipFill>
        <p:spPr bwMode="auto">
          <a:xfrm>
            <a:off x="8763000" y="6469063"/>
            <a:ext cx="381000" cy="388937"/>
          </a:xfrm>
          <a:prstGeom prst="rect">
            <a:avLst/>
          </a:prstGeom>
          <a:noFill/>
          <a:ln w="9525">
            <a:noFill/>
            <a:miter lim="800000"/>
            <a:headEnd/>
            <a:tailEnd/>
          </a:ln>
        </p:spPr>
      </p:pic>
      <p:pic>
        <p:nvPicPr>
          <p:cNvPr id="2056" name="Picture 5" descr="C:\Users\HUDCO\Desktop\hudco-logo.gif"/>
          <p:cNvPicPr>
            <a:picLocks noChangeAspect="1" noChangeArrowheads="1" noCrop="1"/>
          </p:cNvPicPr>
          <p:nvPr userDrawn="1"/>
        </p:nvPicPr>
        <p:blipFill>
          <a:blip r:embed="rId14"/>
          <a:srcRect/>
          <a:stretch>
            <a:fillRect/>
          </a:stretch>
        </p:blipFill>
        <p:spPr bwMode="auto">
          <a:xfrm>
            <a:off x="8382000" y="6157913"/>
            <a:ext cx="762000" cy="7000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9" r:id="rId1"/>
    <p:sldLayoutId id="2147483820" r:id="rId2"/>
    <p:sldLayoutId id="2147483810" r:id="rId3"/>
    <p:sldLayoutId id="2147483811" r:id="rId4"/>
    <p:sldLayoutId id="2147483812" r:id="rId5"/>
    <p:sldLayoutId id="2147483813" r:id="rId6"/>
    <p:sldLayoutId id="2147483814" r:id="rId7"/>
    <p:sldLayoutId id="2147483815" r:id="rId8"/>
    <p:sldLayoutId id="2147483816" r:id="rId9"/>
    <p:sldLayoutId id="2147483817" r:id="rId10"/>
    <p:sldLayoutId id="214748381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Excel_Worksheet1.xlsx"/><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ctrTitle"/>
          </p:nvPr>
        </p:nvSpPr>
        <p:spPr>
          <a:xfrm>
            <a:off x="0" y="587375"/>
            <a:ext cx="9144000" cy="1470025"/>
          </a:xfrm>
        </p:spPr>
        <p:txBody>
          <a:bodyPr/>
          <a:lstStyle/>
          <a:p>
            <a:pPr eaLnBrk="1" hangingPunct="1"/>
            <a:r>
              <a:rPr lang="en-US" sz="3600" b="1" smtClean="0">
                <a:solidFill>
                  <a:srgbClr val="990000"/>
                </a:solidFill>
              </a:rPr>
              <a:t>Pradhan Mantri Awas Yojana </a:t>
            </a:r>
            <a:br>
              <a:rPr lang="en-US" sz="3600" b="1" smtClean="0">
                <a:solidFill>
                  <a:srgbClr val="990000"/>
                </a:solidFill>
              </a:rPr>
            </a:br>
            <a:r>
              <a:rPr lang="en-US" sz="3600" b="1" smtClean="0">
                <a:solidFill>
                  <a:srgbClr val="990000"/>
                </a:solidFill>
              </a:rPr>
              <a:t>– Housing for All (Urban)</a:t>
            </a:r>
            <a:br>
              <a:rPr lang="en-US" sz="3600" b="1" smtClean="0">
                <a:solidFill>
                  <a:srgbClr val="990000"/>
                </a:solidFill>
              </a:rPr>
            </a:br>
            <a:r>
              <a:rPr lang="en-US" sz="3600" b="1" smtClean="0">
                <a:solidFill>
                  <a:srgbClr val="990000"/>
                </a:solidFill>
              </a:rPr>
              <a:t/>
            </a:r>
            <a:br>
              <a:rPr lang="en-US" sz="3600" b="1" smtClean="0">
                <a:solidFill>
                  <a:srgbClr val="990000"/>
                </a:solidFill>
              </a:rPr>
            </a:br>
            <a:r>
              <a:rPr lang="en-US" sz="3600" b="1" smtClean="0">
                <a:solidFill>
                  <a:srgbClr val="990000"/>
                </a:solidFill>
              </a:rPr>
              <a:t> </a:t>
            </a:r>
            <a:r>
              <a:rPr lang="en-US" sz="3600" b="1" smtClean="0"/>
              <a:t/>
            </a:r>
            <a:br>
              <a:rPr lang="en-US" sz="3600" b="1" smtClean="0"/>
            </a:br>
            <a:endParaRPr lang="en-US" sz="3600" b="1" smtClean="0">
              <a:solidFill>
                <a:srgbClr val="0070C0"/>
              </a:solidFill>
            </a:endParaRPr>
          </a:p>
        </p:txBody>
      </p:sp>
      <p:sp>
        <p:nvSpPr>
          <p:cNvPr id="5123" name="Subtitle 2"/>
          <p:cNvSpPr>
            <a:spLocks noGrp="1"/>
          </p:cNvSpPr>
          <p:nvPr>
            <p:ph type="subTitle" idx="1"/>
          </p:nvPr>
        </p:nvSpPr>
        <p:spPr>
          <a:xfrm>
            <a:off x="0" y="4724400"/>
            <a:ext cx="9144000" cy="1981200"/>
          </a:xfrm>
        </p:spPr>
        <p:txBody>
          <a:bodyPr/>
          <a:lstStyle/>
          <a:p>
            <a:pPr eaLnBrk="1" hangingPunct="1"/>
            <a:r>
              <a:rPr lang="en-IN" altLang="en-US" sz="2800" b="1" smtClean="0">
                <a:solidFill>
                  <a:srgbClr val="0000FF"/>
                </a:solidFill>
              </a:rPr>
              <a:t>Presentation by</a:t>
            </a:r>
          </a:p>
          <a:p>
            <a:pPr eaLnBrk="1" hangingPunct="1"/>
            <a:r>
              <a:rPr lang="en-IN" altLang="en-US" sz="2800" b="1" smtClean="0">
                <a:solidFill>
                  <a:srgbClr val="990000"/>
                </a:solidFill>
              </a:rPr>
              <a:t>Housing &amp; Urban Development Corporation Ltd. (HUDCO)</a:t>
            </a:r>
          </a:p>
          <a:p>
            <a:pPr eaLnBrk="1" hangingPunct="1"/>
            <a:r>
              <a:rPr lang="en-IN" altLang="en-US" sz="2800" b="1" smtClean="0">
                <a:solidFill>
                  <a:schemeClr val="tx1"/>
                </a:solidFill>
              </a:rPr>
              <a:t>A Central Nodal Agency (CNA) </a:t>
            </a:r>
          </a:p>
          <a:p>
            <a:pPr eaLnBrk="1" hangingPunct="1"/>
            <a:r>
              <a:rPr lang="en-IN" altLang="en-US" sz="2000" b="1" smtClean="0">
                <a:solidFill>
                  <a:schemeClr val="tx1"/>
                </a:solidFill>
              </a:rPr>
              <a:t>(appointed by Ministry of HUPA)</a:t>
            </a:r>
            <a:endParaRPr lang="en-IN" altLang="en-US" sz="2800" b="1" smtClean="0">
              <a:solidFill>
                <a:schemeClr val="tx1"/>
              </a:solidFill>
            </a:endParaRPr>
          </a:p>
        </p:txBody>
      </p:sp>
      <p:sp>
        <p:nvSpPr>
          <p:cNvPr id="5" name="Rectangle 4"/>
          <p:cNvSpPr/>
          <p:nvPr/>
        </p:nvSpPr>
        <p:spPr>
          <a:xfrm>
            <a:off x="0" y="2057400"/>
            <a:ext cx="9144000" cy="707886"/>
          </a:xfrm>
          <a:prstGeom prst="rect">
            <a:avLst/>
          </a:prstGeom>
          <a:noFill/>
        </p:spPr>
        <p:txBody>
          <a:bodyPr>
            <a:spAutoFit/>
            <a:scene3d>
              <a:camera prst="orthographicFront"/>
              <a:lightRig rig="threePt" dir="t"/>
            </a:scene3d>
            <a:sp3d prstMaterial="dkEdge"/>
          </a:bodyPr>
          <a:lstStyle/>
          <a:p>
            <a:pPr algn="ctr">
              <a:defRPr/>
            </a:pPr>
            <a:r>
              <a:rPr lang="en-IN" sz="4000" b="1" dirty="0">
                <a:ln w="19050">
                  <a:solidFill>
                    <a:schemeClr val="bg1"/>
                  </a:solidFill>
                </a:ln>
                <a:gradFill>
                  <a:gsLst>
                    <a:gs pos="1400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Credit Linked Subsidy Scheme (CLSS)</a:t>
            </a:r>
            <a:endParaRPr lang="en-US" sz="4000" b="1" dirty="0">
              <a:ln w="19050">
                <a:solidFill>
                  <a:schemeClr val="bg1"/>
                </a:solidFill>
              </a:ln>
              <a:gradFill>
                <a:gsLst>
                  <a:gs pos="1400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ransition advClick="0">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hape 150"/>
          <p:cNvSpPr txBox="1">
            <a:spLocks noChangeArrowheads="1"/>
          </p:cNvSpPr>
          <p:nvPr/>
        </p:nvSpPr>
        <p:spPr bwMode="auto">
          <a:xfrm>
            <a:off x="473075" y="1752600"/>
            <a:ext cx="8367713" cy="4800600"/>
          </a:xfrm>
          <a:prstGeom prst="rect">
            <a:avLst/>
          </a:prstGeom>
          <a:noFill/>
          <a:ln w="9525">
            <a:noFill/>
            <a:miter lim="800000"/>
            <a:headEnd/>
            <a:tailEnd/>
          </a:ln>
        </p:spPr>
        <p:txBody>
          <a:bodyPr lIns="82895" tIns="82895" rIns="82895" bIns="82895"/>
          <a:lstStyle/>
          <a:p>
            <a:pPr marL="414338" indent="-379413" eaLnBrk="1" hangingPunct="1">
              <a:buFontTx/>
              <a:buChar char="●"/>
            </a:pPr>
            <a:r>
              <a:rPr lang="en-US" altLang="en-US" sz="2600"/>
              <a:t>Committee of Secretary (HUPA) and Secretary (DFS) in Government of India constituted for monitoring the CLSS including suggesting improvements for achieving the objectives etc.</a:t>
            </a:r>
          </a:p>
          <a:p>
            <a:pPr marL="414338" indent="-379413" eaLnBrk="1" hangingPunct="1">
              <a:buFontTx/>
              <a:buChar char="●"/>
            </a:pPr>
            <a:r>
              <a:rPr lang="en-US" altLang="en-US" sz="2600"/>
              <a:t>PLIs can send their feedback/suggestions regularly to HUDCO on the issues being faced during implementation of the CLSS.</a:t>
            </a:r>
          </a:p>
          <a:p>
            <a:pPr marL="414338" indent="-379413" eaLnBrk="1" hangingPunct="1">
              <a:buFontTx/>
              <a:buChar char="●"/>
            </a:pPr>
            <a:r>
              <a:rPr lang="en-US" altLang="en-US" sz="2600"/>
              <a:t>HUDCO would take up with the Concerned  Authorities, including the Committees constituted for the purpose, Central Government, RBI, State / UT Governments, etc. for successful implementation of the CLSS.</a:t>
            </a:r>
          </a:p>
          <a:p>
            <a:pPr marL="414338" indent="-379413" eaLnBrk="1" hangingPunct="1">
              <a:buFontTx/>
              <a:buChar char="●"/>
            </a:pPr>
            <a:endParaRPr lang="en-US" altLang="en-US" sz="2800"/>
          </a:p>
        </p:txBody>
      </p:sp>
      <p:sp>
        <p:nvSpPr>
          <p:cNvPr id="24579" name="Title 1"/>
          <p:cNvSpPr txBox="1">
            <a:spLocks/>
          </p:cNvSpPr>
          <p:nvPr/>
        </p:nvSpPr>
        <p:spPr bwMode="auto">
          <a:xfrm>
            <a:off x="522288" y="423863"/>
            <a:ext cx="8183562" cy="588962"/>
          </a:xfrm>
          <a:prstGeom prst="rect">
            <a:avLst/>
          </a:prstGeom>
          <a:noFill/>
          <a:ln w="9525">
            <a:noFill/>
            <a:miter lim="800000"/>
            <a:headEnd/>
            <a:tailEnd/>
          </a:ln>
        </p:spPr>
        <p:txBody>
          <a:bodyPr/>
          <a:lstStyle/>
          <a:p>
            <a:pPr algn="ctr" eaLnBrk="1" hangingPunct="1"/>
            <a:r>
              <a:rPr lang="en-IN" altLang="en-US" sz="3600" b="1">
                <a:solidFill>
                  <a:srgbClr val="C00000"/>
                </a:solidFill>
              </a:rPr>
              <a:t>Credit Linked Subsidy Scheme (CLSS) – Special Features</a:t>
            </a:r>
          </a:p>
        </p:txBody>
      </p:sp>
    </p:spTree>
  </p:cSld>
  <p:clrMapOvr>
    <a:masterClrMapping/>
  </p:clrMapOvr>
  <p:transition spd="slow" advClick="0">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1"/>
          <p:cNvGraphicFramePr>
            <a:graphicFrameLocks noChangeAspect="1"/>
          </p:cNvGraphicFramePr>
          <p:nvPr/>
        </p:nvGraphicFramePr>
        <p:xfrm>
          <a:off x="633413" y="700088"/>
          <a:ext cx="8215312" cy="5059362"/>
        </p:xfrm>
        <a:graphic>
          <a:graphicData uri="http://schemas.openxmlformats.org/presentationml/2006/ole">
            <p:oleObj spid="_x0000_s1026" name="Worksheet" r:id="rId3" imgW="5000724" imgH="3257490" progId="Excel.Sheet.12">
              <p:embed/>
            </p:oleObj>
          </a:graphicData>
        </a:graphic>
      </p:graphicFrame>
    </p:spTree>
  </p:cSld>
  <p:clrMapOvr>
    <a:masterClrMapping/>
  </p:clrMapOvr>
  <p:transition advClick="0">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Shape 150"/>
          <p:cNvSpPr txBox="1"/>
          <p:nvPr/>
        </p:nvSpPr>
        <p:spPr>
          <a:xfrm>
            <a:off x="473075" y="434975"/>
            <a:ext cx="8367713" cy="5934075"/>
          </a:xfrm>
          <a:prstGeom prst="rect">
            <a:avLst/>
          </a:prstGeom>
          <a:noFill/>
          <a:ln>
            <a:noFill/>
          </a:ln>
        </p:spPr>
        <p:txBody>
          <a:bodyPr lIns="82895" tIns="82895" rIns="82895" bIns="82895"/>
          <a:lstStyle/>
          <a:p>
            <a:pPr marL="34544" algn="ctr" eaLnBrk="1" fontAlgn="auto" hangingPunct="1">
              <a:spcBef>
                <a:spcPts val="0"/>
              </a:spcBef>
              <a:spcAft>
                <a:spcPts val="0"/>
              </a:spcAft>
              <a:buSzPct val="100000"/>
              <a:defRPr/>
            </a:pPr>
            <a:r>
              <a:rPr lang="en-US" sz="3628" dirty="0">
                <a:solidFill>
                  <a:srgbClr val="FF0000"/>
                </a:solidFill>
                <a:latin typeface="+mn-lt"/>
              </a:rPr>
              <a:t>Amendments since its launch</a:t>
            </a:r>
          </a:p>
          <a:p>
            <a:pPr marL="34544" algn="ctr" eaLnBrk="1" fontAlgn="auto" hangingPunct="1">
              <a:spcBef>
                <a:spcPts val="0"/>
              </a:spcBef>
              <a:spcAft>
                <a:spcPts val="0"/>
              </a:spcAft>
              <a:buSzPct val="100000"/>
              <a:defRPr/>
            </a:pPr>
            <a:endParaRPr sz="1600" dirty="0">
              <a:solidFill>
                <a:srgbClr val="FF0000"/>
              </a:solidFill>
              <a:latin typeface="+mn-lt"/>
            </a:endParaRPr>
          </a:p>
          <a:p>
            <a:pPr marL="34544" eaLnBrk="1" fontAlgn="auto" hangingPunct="1">
              <a:spcBef>
                <a:spcPts val="0"/>
              </a:spcBef>
              <a:spcAft>
                <a:spcPts val="0"/>
              </a:spcAft>
              <a:buSzPct val="100000"/>
              <a:defRPr/>
            </a:pPr>
            <a:r>
              <a:rPr lang="en-US" sz="2400" dirty="0">
                <a:latin typeface="+mn-lt"/>
              </a:rPr>
              <a:t>Clause 6 and 8 of the </a:t>
            </a:r>
            <a:r>
              <a:rPr lang="en-US" sz="2400" dirty="0" err="1">
                <a:latin typeface="+mn-lt"/>
              </a:rPr>
              <a:t>MoU</a:t>
            </a:r>
            <a:r>
              <a:rPr lang="en-US" sz="2400" dirty="0">
                <a:latin typeface="+mn-lt"/>
              </a:rPr>
              <a:t>, has now been amended as follows:</a:t>
            </a:r>
            <a:endParaRPr lang="en-US" sz="2721" dirty="0">
              <a:latin typeface="+mn-lt"/>
            </a:endParaRPr>
          </a:p>
          <a:p>
            <a:pPr marL="34544" eaLnBrk="1" fontAlgn="auto" hangingPunct="1">
              <a:spcBef>
                <a:spcPts val="0"/>
              </a:spcBef>
              <a:spcAft>
                <a:spcPts val="0"/>
              </a:spcAft>
              <a:buSzPct val="100000"/>
              <a:defRPr/>
            </a:pPr>
            <a:endParaRPr lang="en-US" sz="2721" dirty="0">
              <a:latin typeface="+mn-lt"/>
            </a:endParaRPr>
          </a:p>
          <a:p>
            <a:pPr marL="34544" eaLnBrk="1" fontAlgn="auto" hangingPunct="1">
              <a:spcBef>
                <a:spcPts val="0"/>
              </a:spcBef>
              <a:spcAft>
                <a:spcPts val="0"/>
              </a:spcAft>
              <a:buSzPct val="100000"/>
              <a:defRPr/>
            </a:pPr>
            <a:endParaRPr sz="2721" dirty="0">
              <a:latin typeface="+mn-lt"/>
            </a:endParaRPr>
          </a:p>
        </p:txBody>
      </p:sp>
      <p:graphicFrame>
        <p:nvGraphicFramePr>
          <p:cNvPr id="2" name="Table 1"/>
          <p:cNvGraphicFramePr>
            <a:graphicFrameLocks noGrp="1"/>
          </p:cNvGraphicFramePr>
          <p:nvPr/>
        </p:nvGraphicFramePr>
        <p:xfrm>
          <a:off x="685800" y="2057400"/>
          <a:ext cx="8131175" cy="4198938"/>
        </p:xfrm>
        <a:graphic>
          <a:graphicData uri="http://schemas.openxmlformats.org/drawingml/2006/table">
            <a:tbl>
              <a:tblPr firstRow="1" bandRow="1"/>
              <a:tblGrid>
                <a:gridCol w="3897589"/>
                <a:gridCol w="4233586"/>
              </a:tblGrid>
              <a:tr h="18197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tx1"/>
                          </a:solidFill>
                          <a:effectLst/>
                          <a:latin typeface="+mn-lt"/>
                          <a:ea typeface="+mn-ea"/>
                          <a:cs typeface="+mn-cs"/>
                        </a:rPr>
                        <a:t>The PLI shall submit a consolidated utilization certificate on completion of the housing unit within one year period from the start of construction. </a:t>
                      </a:r>
                      <a:endParaRPr lang="en-US" sz="1600" dirty="0" smtClean="0"/>
                    </a:p>
                    <a:p>
                      <a:endParaRPr lang="en-US" sz="1600" dirty="0"/>
                    </a:p>
                  </a:txBody>
                  <a:tcPr marL="82937" marR="82937" marT="41471" marB="4147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tx1"/>
                          </a:solidFill>
                          <a:effectLst/>
                          <a:latin typeface="+mn-lt"/>
                          <a:ea typeface="+mn-ea"/>
                          <a:cs typeface="+mn-cs"/>
                        </a:rPr>
                        <a:t>The PLI shall submit a consolidated utilization certificate on completion of the housing unit within one year period </a:t>
                      </a:r>
                      <a:r>
                        <a:rPr kumimoji="0" lang="en-US" sz="1600" b="1" kern="1200" dirty="0" smtClean="0">
                          <a:solidFill>
                            <a:schemeClr val="tx1"/>
                          </a:solidFill>
                          <a:effectLst/>
                          <a:latin typeface="+mn-lt"/>
                          <a:ea typeface="+mn-ea"/>
                          <a:cs typeface="+mn-cs"/>
                        </a:rPr>
                        <a:t>from the completion of construction or a maximum of 36 months from the date of the disbursement of the 1st installment of the loan amount.</a:t>
                      </a:r>
                      <a:endParaRPr lang="en-US" sz="1600" dirty="0" smtClean="0"/>
                    </a:p>
                  </a:txBody>
                  <a:tcPr marL="82937" marR="82937" marT="41471" marB="41471"/>
                </a:tc>
              </a:tr>
              <a:tr h="237919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tx1"/>
                          </a:solidFill>
                          <a:effectLst/>
                          <a:latin typeface="+mn-lt"/>
                          <a:ea typeface="+mn-ea"/>
                          <a:cs typeface="+mn-cs"/>
                        </a:rPr>
                        <a:t>In</a:t>
                      </a:r>
                      <a:r>
                        <a:rPr kumimoji="0" lang="en-US" sz="1600" kern="1200" baseline="0" dirty="0" smtClean="0">
                          <a:solidFill>
                            <a:schemeClr val="tx1"/>
                          </a:solidFill>
                          <a:effectLst/>
                          <a:latin typeface="+mn-lt"/>
                          <a:ea typeface="+mn-ea"/>
                          <a:cs typeface="+mn-cs"/>
                        </a:rPr>
                        <a:t> case of recoveries in NPA  A/Cs, </a:t>
                      </a:r>
                      <a:r>
                        <a:rPr kumimoji="0" lang="en-US" sz="1600" kern="1200" dirty="0" smtClean="0">
                          <a:solidFill>
                            <a:schemeClr val="tx1"/>
                          </a:solidFill>
                          <a:effectLst/>
                          <a:latin typeface="+mn-lt"/>
                          <a:ea typeface="+mn-ea"/>
                          <a:cs typeface="+mn-cs"/>
                        </a:rPr>
                        <a:t>the amount of the recoveries will be first charged to the subsidy amount (balance period of the loan) and will be paid by the PLI to the nodal agency for onward payments/ adjustment as decided by the </a:t>
                      </a:r>
                      <a:r>
                        <a:rPr kumimoji="0" lang="en-US" sz="1600" kern="1200" dirty="0" err="1" smtClean="0">
                          <a:solidFill>
                            <a:schemeClr val="tx1"/>
                          </a:solidFill>
                          <a:effectLst/>
                          <a:latin typeface="+mn-lt"/>
                          <a:ea typeface="+mn-ea"/>
                          <a:cs typeface="+mn-cs"/>
                        </a:rPr>
                        <a:t>MoHUPA</a:t>
                      </a:r>
                      <a:r>
                        <a:rPr kumimoji="0" lang="en-US" sz="1600" kern="1200" dirty="0" smtClean="0">
                          <a:solidFill>
                            <a:schemeClr val="tx1"/>
                          </a:solidFill>
                          <a:effectLst/>
                          <a:latin typeface="+mn-lt"/>
                          <a:ea typeface="+mn-ea"/>
                          <a:cs typeface="+mn-cs"/>
                        </a:rPr>
                        <a:t>, Government of India from time to time. </a:t>
                      </a:r>
                      <a:endParaRPr lang="en-US" sz="1600" dirty="0" smtClean="0"/>
                    </a:p>
                    <a:p>
                      <a:endParaRPr lang="en-US" sz="1600" dirty="0"/>
                    </a:p>
                  </a:txBody>
                  <a:tcPr marL="82937" marR="82937" marT="41471" marB="41471"/>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600" kern="1200" dirty="0" smtClean="0">
                          <a:solidFill>
                            <a:schemeClr val="tx1"/>
                          </a:solidFill>
                          <a:effectLst/>
                          <a:latin typeface="+mn-lt"/>
                          <a:ea typeface="+mn-ea"/>
                          <a:cs typeface="+mn-cs"/>
                        </a:rPr>
                        <a:t>In all such cases, the amount of the recoveries will be charged to the subsidy amount </a:t>
                      </a:r>
                      <a:r>
                        <a:rPr kumimoji="0" lang="en-US" sz="1600" b="1" kern="1200" dirty="0" smtClean="0">
                          <a:solidFill>
                            <a:schemeClr val="tx1"/>
                          </a:solidFill>
                          <a:effectLst/>
                          <a:latin typeface="+mn-lt"/>
                          <a:ea typeface="+mn-ea"/>
                          <a:cs typeface="+mn-cs"/>
                        </a:rPr>
                        <a:t>on a proportionate basis (in proportion to the loan outstanding and subsidy disbursed). </a:t>
                      </a:r>
                      <a:endParaRPr lang="en-US" sz="1600" dirty="0" smtClean="0"/>
                    </a:p>
                    <a:p>
                      <a:endParaRPr lang="en-US" sz="1600" dirty="0"/>
                    </a:p>
                  </a:txBody>
                  <a:tcPr marL="82937" marR="82937" marT="41471" marB="41471"/>
                </a:tc>
              </a:tr>
            </a:tbl>
          </a:graphicData>
        </a:graphic>
      </p:graphicFrame>
    </p:spTree>
  </p:cSld>
  <p:clrMapOvr>
    <a:masterClrMapping/>
  </p:clrMapOvr>
  <p:transition spd="slow" advClick="0">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hape 161"/>
          <p:cNvSpPr txBox="1">
            <a:spLocks noChangeArrowheads="1"/>
          </p:cNvSpPr>
          <p:nvPr/>
        </p:nvSpPr>
        <p:spPr bwMode="auto">
          <a:xfrm>
            <a:off x="152400" y="76200"/>
            <a:ext cx="8839200" cy="762000"/>
          </a:xfrm>
          <a:prstGeom prst="rect">
            <a:avLst/>
          </a:prstGeom>
          <a:noFill/>
          <a:ln w="9525">
            <a:noFill/>
            <a:miter lim="800000"/>
            <a:headEnd/>
            <a:tailEnd/>
          </a:ln>
        </p:spPr>
        <p:txBody>
          <a:bodyPr lIns="82895" tIns="82895" rIns="82895" bIns="82895"/>
          <a:lstStyle/>
          <a:p>
            <a:pPr algn="ctr" eaLnBrk="1" hangingPunct="1"/>
            <a:r>
              <a:rPr lang="en-US" altLang="en-US" sz="4400" b="1">
                <a:solidFill>
                  <a:srgbClr val="FF0000"/>
                </a:solidFill>
              </a:rPr>
              <a:t>Frequently Asked Question (FAQ)</a:t>
            </a:r>
          </a:p>
        </p:txBody>
      </p:sp>
      <p:graphicFrame>
        <p:nvGraphicFramePr>
          <p:cNvPr id="5" name="Table 4"/>
          <p:cNvGraphicFramePr>
            <a:graphicFrameLocks noGrp="1"/>
          </p:cNvGraphicFramePr>
          <p:nvPr/>
        </p:nvGraphicFramePr>
        <p:xfrm>
          <a:off x="152400" y="1139825"/>
          <a:ext cx="8839200" cy="4803830"/>
        </p:xfrm>
        <a:graphic>
          <a:graphicData uri="http://schemas.openxmlformats.org/drawingml/2006/table">
            <a:tbl>
              <a:tblPr firstRow="1" bandRow="1"/>
              <a:tblGrid>
                <a:gridCol w="2636252"/>
                <a:gridCol w="6202948"/>
              </a:tblGrid>
              <a:tr h="326778">
                <a:tc>
                  <a:txBody>
                    <a:bodyPr/>
                    <a:lstStyle/>
                    <a:p>
                      <a:r>
                        <a:rPr lang="en-US" sz="1600" b="1" dirty="0" smtClean="0"/>
                        <a:t>Question</a:t>
                      </a:r>
                      <a:endParaRPr lang="en-US" sz="1600" b="1" dirty="0"/>
                    </a:p>
                  </a:txBody>
                  <a:tcPr marL="82944" marR="82944" marT="41471" marB="41471"/>
                </a:tc>
                <a:tc>
                  <a:txBody>
                    <a:bodyPr/>
                    <a:lstStyle/>
                    <a:p>
                      <a:r>
                        <a:rPr lang="en-US" sz="1600" b="1" dirty="0" smtClean="0"/>
                        <a:t>Answer</a:t>
                      </a:r>
                      <a:endParaRPr lang="en-US" sz="1600" b="1" dirty="0"/>
                    </a:p>
                  </a:txBody>
                  <a:tcPr marL="82944" marR="82944" marT="41471" marB="41471"/>
                </a:tc>
              </a:tr>
              <a:tr h="1789802">
                <a:tc>
                  <a:txBody>
                    <a:bodyPr/>
                    <a:lstStyle/>
                    <a:p>
                      <a:r>
                        <a:rPr lang="en-IN" sz="1600" dirty="0" smtClean="0"/>
                        <a:t>Who is defined as a beneficiary under Housing for All? </a:t>
                      </a:r>
                      <a:endParaRPr lang="en-US" sz="1600" dirty="0"/>
                    </a:p>
                  </a:txBody>
                  <a:tcPr marL="82944" marR="82944" marT="41471" marB="41471"/>
                </a:tc>
                <a:tc>
                  <a:txBody>
                    <a:bodyPr/>
                    <a:lstStyle/>
                    <a:p>
                      <a:r>
                        <a:rPr lang="en-IN" sz="1600" dirty="0" smtClean="0"/>
                        <a:t>A beneficiary is defined as a family comprising of husband, wife and unmarried children. Such beneficiary should not own a </a:t>
                      </a:r>
                      <a:r>
                        <a:rPr lang="en-IN" sz="1600" dirty="0" err="1" smtClean="0"/>
                        <a:t>pucca</a:t>
                      </a:r>
                      <a:r>
                        <a:rPr lang="en-IN" sz="1600" dirty="0" smtClean="0"/>
                        <a:t> house either in his / her name or in the name of any member of his / her family in any part of India to receive central assistance under the Mission. EWS category of beneficiaries is eligible for assistance in all four verticals of the Missions whereas LIG category is eligible under only CLSS component of the Mission.</a:t>
                      </a:r>
                      <a:endParaRPr lang="en-US" sz="1600" dirty="0"/>
                    </a:p>
                  </a:txBody>
                  <a:tcPr marL="82944" marR="82944" marT="41471" marB="41471"/>
                </a:tc>
              </a:tr>
              <a:tr h="1058290">
                <a:tc>
                  <a:txBody>
                    <a:bodyPr/>
                    <a:lstStyle/>
                    <a:p>
                      <a:r>
                        <a:rPr lang="en-IN" sz="1600" dirty="0" smtClean="0"/>
                        <a:t>How is a “house” defined as a EWS or LIG House? </a:t>
                      </a:r>
                      <a:endParaRPr lang="en-US" sz="1600" dirty="0"/>
                    </a:p>
                  </a:txBody>
                  <a:tcPr marL="82944" marR="82944" marT="41471" marB="41471"/>
                </a:tc>
                <a:tc>
                  <a:txBody>
                    <a:bodyPr/>
                    <a:lstStyle/>
                    <a:p>
                      <a:r>
                        <a:rPr lang="en-IN" sz="1600" dirty="0" smtClean="0"/>
                        <a:t>A house is defined as an all-weather single unit or a unit in a multi-storeyed super structure having carpet area of </a:t>
                      </a:r>
                      <a:r>
                        <a:rPr lang="en-IN" sz="1600" dirty="0" err="1" smtClean="0"/>
                        <a:t>upto</a:t>
                      </a:r>
                      <a:r>
                        <a:rPr lang="en-IN" sz="1600" dirty="0" smtClean="0"/>
                        <a:t> 30 sq. m. for EWS category and </a:t>
                      </a:r>
                      <a:r>
                        <a:rPr lang="en-IN" sz="1600" dirty="0" err="1" smtClean="0"/>
                        <a:t>upto</a:t>
                      </a:r>
                      <a:r>
                        <a:rPr lang="en-IN" sz="1600" dirty="0" smtClean="0"/>
                        <a:t> 60 </a:t>
                      </a:r>
                      <a:r>
                        <a:rPr lang="en-IN" sz="1600" dirty="0" err="1" smtClean="0"/>
                        <a:t>sqm</a:t>
                      </a:r>
                      <a:r>
                        <a:rPr lang="en-IN" sz="1600" dirty="0" smtClean="0"/>
                        <a:t>. for LIG category with adequate basic civic services and infrastructure services like toilet, water, electricity, etc. </a:t>
                      </a:r>
                      <a:endParaRPr lang="en-US" sz="1600" dirty="0"/>
                    </a:p>
                  </a:txBody>
                  <a:tcPr marL="82944" marR="82944" marT="41471" marB="41471"/>
                </a:tc>
              </a:tr>
              <a:tr h="570615">
                <a:tc>
                  <a:txBody>
                    <a:bodyPr/>
                    <a:lstStyle/>
                    <a:p>
                      <a:r>
                        <a:rPr lang="en-IN" sz="1600" dirty="0" smtClean="0"/>
                        <a:t>What is the definition of carpet area? </a:t>
                      </a:r>
                      <a:endParaRPr lang="en-US" sz="1600" dirty="0"/>
                    </a:p>
                  </a:txBody>
                  <a:tcPr marL="82944" marR="82944" marT="41471" marB="41471"/>
                </a:tc>
                <a:tc>
                  <a:txBody>
                    <a:bodyPr/>
                    <a:lstStyle/>
                    <a:p>
                      <a:r>
                        <a:rPr lang="en-IN" sz="1600" dirty="0" smtClean="0"/>
                        <a:t>Area enclosed within the walls, actual area to lay the carpet. This area does not include the thickness of the inner walls.</a:t>
                      </a:r>
                      <a:endParaRPr lang="en-US" sz="1600" dirty="0"/>
                    </a:p>
                  </a:txBody>
                  <a:tcPr marL="82944" marR="82944" marT="41471" marB="41471"/>
                </a:tc>
              </a:tr>
              <a:tr h="1058290">
                <a:tc>
                  <a:txBody>
                    <a:bodyPr/>
                    <a:lstStyle/>
                    <a:p>
                      <a:r>
                        <a:rPr lang="en-IN" sz="1600" dirty="0" smtClean="0"/>
                        <a:t>Whether state has the flexibility to fix the area for house under EWS/LIG category? </a:t>
                      </a:r>
                      <a:endParaRPr lang="en-US" sz="1600" dirty="0"/>
                    </a:p>
                  </a:txBody>
                  <a:tcPr marL="82944" marR="82944" marT="41471" marB="41471"/>
                </a:tc>
                <a:tc>
                  <a:txBody>
                    <a:bodyPr/>
                    <a:lstStyle/>
                    <a:p>
                      <a:r>
                        <a:rPr lang="en-IN" sz="1600" dirty="0" smtClean="0"/>
                        <a:t>States/UTs will have flexibility in terms of determining the size of house and other facilities at the state level in consultation with the Ministry but without any enhanced financial assistance from Centre.</a:t>
                      </a:r>
                      <a:endParaRPr lang="en-US" sz="1600" dirty="0"/>
                    </a:p>
                  </a:txBody>
                  <a:tcPr marL="82944" marR="82944" marT="41471" marB="41471"/>
                </a:tc>
              </a:tr>
            </a:tbl>
          </a:graphicData>
        </a:graphic>
      </p:graphicFrame>
    </p:spTree>
  </p:cSld>
  <p:clrMapOvr>
    <a:masterClrMapping/>
  </p:clrMapOvr>
  <p:transition spd="slow" advClick="0">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hape 161"/>
          <p:cNvSpPr txBox="1">
            <a:spLocks noChangeArrowheads="1"/>
          </p:cNvSpPr>
          <p:nvPr/>
        </p:nvSpPr>
        <p:spPr bwMode="auto">
          <a:xfrm>
            <a:off x="152400" y="76200"/>
            <a:ext cx="8839200" cy="762000"/>
          </a:xfrm>
          <a:prstGeom prst="rect">
            <a:avLst/>
          </a:prstGeom>
          <a:noFill/>
          <a:ln w="9525">
            <a:noFill/>
            <a:miter lim="800000"/>
            <a:headEnd/>
            <a:tailEnd/>
          </a:ln>
        </p:spPr>
        <p:txBody>
          <a:bodyPr lIns="82895" tIns="82895" rIns="82895" bIns="82895"/>
          <a:lstStyle/>
          <a:p>
            <a:pPr algn="ctr" eaLnBrk="1" hangingPunct="1"/>
            <a:r>
              <a:rPr lang="en-US" altLang="en-US" sz="4400" b="1">
                <a:solidFill>
                  <a:srgbClr val="FF0000"/>
                </a:solidFill>
              </a:rPr>
              <a:t>Frequently Asked Question (FAQ)</a:t>
            </a:r>
          </a:p>
        </p:txBody>
      </p:sp>
      <p:graphicFrame>
        <p:nvGraphicFramePr>
          <p:cNvPr id="5" name="Table 4"/>
          <p:cNvGraphicFramePr>
            <a:graphicFrameLocks noGrp="1"/>
          </p:cNvGraphicFramePr>
          <p:nvPr/>
        </p:nvGraphicFramePr>
        <p:xfrm>
          <a:off x="152400" y="914400"/>
          <a:ext cx="8915400" cy="5857875"/>
        </p:xfrm>
        <a:graphic>
          <a:graphicData uri="http://schemas.openxmlformats.org/drawingml/2006/table">
            <a:tbl>
              <a:tblPr firstRow="1" bandRow="1"/>
              <a:tblGrid>
                <a:gridCol w="2815389"/>
                <a:gridCol w="6100011"/>
              </a:tblGrid>
              <a:tr h="326818">
                <a:tc>
                  <a:txBody>
                    <a:bodyPr/>
                    <a:lstStyle/>
                    <a:p>
                      <a:r>
                        <a:rPr lang="en-US" sz="1600" b="1" dirty="0" smtClean="0"/>
                        <a:t>Question</a:t>
                      </a:r>
                      <a:endParaRPr lang="en-US" sz="1600" b="1" dirty="0"/>
                    </a:p>
                  </a:txBody>
                  <a:tcPr marL="82944" marR="82944" marT="41473" marB="41473"/>
                </a:tc>
                <a:tc>
                  <a:txBody>
                    <a:bodyPr/>
                    <a:lstStyle/>
                    <a:p>
                      <a:r>
                        <a:rPr lang="en-US" sz="1600" b="1" dirty="0" smtClean="0"/>
                        <a:t>Answer</a:t>
                      </a:r>
                      <a:endParaRPr lang="en-US" sz="1600" b="1" dirty="0"/>
                    </a:p>
                  </a:txBody>
                  <a:tcPr marL="82944" marR="82944" marT="41473" marB="41473"/>
                </a:tc>
              </a:tr>
              <a:tr h="3253271">
                <a:tc>
                  <a:txBody>
                    <a:bodyPr/>
                    <a:lstStyle/>
                    <a:p>
                      <a:r>
                        <a:rPr lang="en-IN" sz="1600" dirty="0" smtClean="0"/>
                        <a:t>What is Affordable Housing through Credit Linked Subsidy? </a:t>
                      </a:r>
                      <a:endParaRPr lang="en-US" sz="1600" dirty="0"/>
                    </a:p>
                  </a:txBody>
                  <a:tcPr marL="82944" marR="82944" marT="41473" marB="41473"/>
                </a:tc>
                <a:tc>
                  <a:txBody>
                    <a:bodyPr/>
                    <a:lstStyle/>
                    <a:p>
                      <a:r>
                        <a:rPr lang="en-IN" sz="1600" dirty="0" smtClean="0"/>
                        <a:t>Under Credit Linked Subsidy, beneficiaries of Economically Weaker section (EWS) and Low Income Group (LIG) can seek housing loans from Banks, Housing Finance Companies and other such institutions for new construction and enhancement to existing dwellings as incremental housing. The credit linked subsidy will be available only for loan amounts </a:t>
                      </a:r>
                      <a:r>
                        <a:rPr lang="en-IN" sz="1600" dirty="0" err="1" smtClean="0"/>
                        <a:t>upto</a:t>
                      </a:r>
                      <a:r>
                        <a:rPr lang="en-IN" sz="1600" dirty="0" smtClean="0"/>
                        <a:t> </a:t>
                      </a:r>
                      <a:r>
                        <a:rPr lang="en-IN" sz="1600" dirty="0" err="1" smtClean="0"/>
                        <a:t>Rs</a:t>
                      </a:r>
                      <a:r>
                        <a:rPr lang="en-IN" sz="1600" dirty="0" smtClean="0"/>
                        <a:t> 6 lakhs and such loans would be eligible for an interest subsidy at the rate of 6.5 % for tenure of 15 years or during tenure of loan whichever is lower. The Net Present Value (NPV) of the interest subsidy will be calculated at a discount rate of 9%. Any additional loans beyond </a:t>
                      </a:r>
                      <a:r>
                        <a:rPr lang="en-IN" sz="1600" dirty="0" err="1" smtClean="0"/>
                        <a:t>Rs</a:t>
                      </a:r>
                      <a:r>
                        <a:rPr lang="en-IN" sz="1600" dirty="0" smtClean="0"/>
                        <a:t>. 6 Lakh, will be at nonsubsidized rate. Interest subsidy will be credited upfront to the loan account of beneficiaries through lending institutions resulting in reduced effective housing loan and Equated Monthly Instalment (EMI). </a:t>
                      </a:r>
                      <a:endParaRPr lang="en-US" sz="1600" dirty="0"/>
                    </a:p>
                  </a:txBody>
                  <a:tcPr marL="82944" marR="82944" marT="41473" marB="41473"/>
                </a:tc>
              </a:tr>
              <a:tr h="2277786">
                <a:tc>
                  <a:txBody>
                    <a:bodyPr/>
                    <a:lstStyle/>
                    <a:p>
                      <a:r>
                        <a:rPr lang="en-IN" sz="1600" dirty="0" smtClean="0"/>
                        <a:t>What is the process of crediting the interest subsidy? </a:t>
                      </a:r>
                      <a:endParaRPr lang="en-US" sz="1600" dirty="0"/>
                    </a:p>
                  </a:txBody>
                  <a:tcPr marL="82944" marR="82944" marT="41473" marB="41473"/>
                </a:tc>
                <a:tc>
                  <a:txBody>
                    <a:bodyPr/>
                    <a:lstStyle/>
                    <a:p>
                      <a:r>
                        <a:rPr lang="en-IN" sz="1600" dirty="0" smtClean="0"/>
                        <a:t>The subsidy would be released by the CNAs based on the disbursements made by PLIs to the beneficiaries. Subsidy, so disbursed by the CNA to the PLI, will be credited by the PLI to the borrower’s account upfront by deducting it from the principal loan amount. As a result, the borrower will pay EMI on the remainder of the principal loan amount. E.g., the borrower avails a loan for </a:t>
                      </a:r>
                      <a:r>
                        <a:rPr lang="en-IN" sz="1600" dirty="0" err="1" smtClean="0"/>
                        <a:t>Rs</a:t>
                      </a:r>
                      <a:r>
                        <a:rPr lang="en-IN" sz="1600" dirty="0" smtClean="0"/>
                        <a:t>. 6.00 Lakh and subsidy thereon works out to around Rs.2.20 Lakh, which will be reduced upfront from the loan (i.e., the loan would reduce to </a:t>
                      </a:r>
                      <a:r>
                        <a:rPr lang="en-IN" sz="1600" dirty="0" err="1" smtClean="0"/>
                        <a:t>Rs</a:t>
                      </a:r>
                      <a:r>
                        <a:rPr lang="en-IN" sz="1600" dirty="0" smtClean="0"/>
                        <a:t>. 3.80 Lakh) and the borrower would pay EMIs on the reduced amount of </a:t>
                      </a:r>
                      <a:r>
                        <a:rPr lang="en-IN" sz="1600" dirty="0" err="1" smtClean="0"/>
                        <a:t>Rs</a:t>
                      </a:r>
                      <a:r>
                        <a:rPr lang="en-IN" sz="1600" dirty="0" smtClean="0"/>
                        <a:t>. 3.80 Lakh. </a:t>
                      </a:r>
                      <a:endParaRPr lang="en-US" sz="1600" dirty="0"/>
                    </a:p>
                  </a:txBody>
                  <a:tcPr marL="82944" marR="82944" marT="41473" marB="41473"/>
                </a:tc>
              </a:tr>
            </a:tbl>
          </a:graphicData>
        </a:graphic>
      </p:graphicFrame>
    </p:spTree>
  </p:cSld>
  <p:clrMapOvr>
    <a:masterClrMapping/>
  </p:clrMapOvr>
  <p:transition spd="slow" advClick="0">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hape 161"/>
          <p:cNvSpPr txBox="1">
            <a:spLocks noChangeArrowheads="1"/>
          </p:cNvSpPr>
          <p:nvPr/>
        </p:nvSpPr>
        <p:spPr bwMode="auto">
          <a:xfrm>
            <a:off x="152400" y="76200"/>
            <a:ext cx="8839200" cy="762000"/>
          </a:xfrm>
          <a:prstGeom prst="rect">
            <a:avLst/>
          </a:prstGeom>
          <a:noFill/>
          <a:ln w="9525">
            <a:noFill/>
            <a:miter lim="800000"/>
            <a:headEnd/>
            <a:tailEnd/>
          </a:ln>
        </p:spPr>
        <p:txBody>
          <a:bodyPr lIns="82895" tIns="82895" rIns="82895" bIns="82895"/>
          <a:lstStyle/>
          <a:p>
            <a:pPr algn="ctr" eaLnBrk="1" hangingPunct="1"/>
            <a:r>
              <a:rPr lang="en-US" altLang="en-US" sz="4400" b="1">
                <a:solidFill>
                  <a:srgbClr val="FF0000"/>
                </a:solidFill>
              </a:rPr>
              <a:t>Frequently Asked Question (FAQ)</a:t>
            </a:r>
          </a:p>
        </p:txBody>
      </p:sp>
      <p:graphicFrame>
        <p:nvGraphicFramePr>
          <p:cNvPr id="5" name="Table 4"/>
          <p:cNvGraphicFramePr>
            <a:graphicFrameLocks noGrp="1"/>
          </p:cNvGraphicFramePr>
          <p:nvPr/>
        </p:nvGraphicFramePr>
        <p:xfrm>
          <a:off x="228600" y="957263"/>
          <a:ext cx="8686800" cy="5048250"/>
        </p:xfrm>
        <a:graphic>
          <a:graphicData uri="http://schemas.openxmlformats.org/drawingml/2006/table">
            <a:tbl>
              <a:tblPr firstRow="1" bandRow="1"/>
              <a:tblGrid>
                <a:gridCol w="2743200"/>
                <a:gridCol w="5943600"/>
              </a:tblGrid>
              <a:tr h="326810">
                <a:tc>
                  <a:txBody>
                    <a:bodyPr/>
                    <a:lstStyle/>
                    <a:p>
                      <a:r>
                        <a:rPr lang="en-US" sz="1600" b="1" dirty="0" smtClean="0"/>
                        <a:t>Question</a:t>
                      </a:r>
                      <a:endParaRPr lang="en-US" sz="1600" b="1" dirty="0"/>
                    </a:p>
                  </a:txBody>
                  <a:tcPr marL="82944" marR="82944" marT="41469" marB="41469"/>
                </a:tc>
                <a:tc>
                  <a:txBody>
                    <a:bodyPr/>
                    <a:lstStyle/>
                    <a:p>
                      <a:r>
                        <a:rPr lang="en-US" sz="1600" b="1" dirty="0" smtClean="0"/>
                        <a:t>Answer</a:t>
                      </a:r>
                      <a:endParaRPr lang="en-US" sz="1600" b="1" dirty="0"/>
                    </a:p>
                  </a:txBody>
                  <a:tcPr marL="82944" marR="82944" marT="41469" marB="41469"/>
                </a:tc>
              </a:tr>
              <a:tr h="20339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What is role of State/ UTs/ ULBs for Affordable Housing through Credit Linked Subsidy scheme? </a:t>
                      </a:r>
                      <a:endParaRPr lang="en-US" sz="1600" dirty="0" smtClean="0"/>
                    </a:p>
                  </a:txBody>
                  <a:tcPr marL="82944" marR="82944" marT="41469" marB="41469"/>
                </a:tc>
                <a:tc>
                  <a:txBody>
                    <a:bodyPr/>
                    <a:lstStyle/>
                    <a:p>
                      <a:r>
                        <a:rPr lang="en-IN" sz="1600" dirty="0" smtClean="0"/>
                        <a:t>Role of States/UTs/ULBs under this component would be as under: State/UTs/ULBs/PLIs shall link beneficiary identification to </a:t>
                      </a:r>
                      <a:r>
                        <a:rPr lang="en-IN" sz="1600" dirty="0" err="1" smtClean="0"/>
                        <a:t>Aadhaar</a:t>
                      </a:r>
                      <a:r>
                        <a:rPr lang="en-IN" sz="1600" dirty="0" smtClean="0"/>
                        <a:t>, Voter card, any other unique identification or a certificate of house ownership from Revenue Authority of Beneficiary’s native district to avoid duplication.  State Level Nodal Agency (SLNA) identified by State/UT for implementing the mission will facilitate the identified eligible beneficiaries in getting approvals and documents, etc. to avail of Credit Linked Subsidy.</a:t>
                      </a:r>
                      <a:endParaRPr lang="en-US" sz="1600" dirty="0"/>
                    </a:p>
                  </a:txBody>
                  <a:tcPr marL="82944" marR="82944" marT="41469" marB="41469"/>
                </a:tc>
              </a:tr>
              <a:tr h="8145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Who are the PLIs through whom this subsidy will be released or credited? </a:t>
                      </a:r>
                      <a:endParaRPr lang="en-US" sz="1600" dirty="0" smtClean="0"/>
                    </a:p>
                  </a:txBody>
                  <a:tcPr marL="82944" marR="82944" marT="41469" marB="41469"/>
                </a:tc>
                <a:tc>
                  <a:txBody>
                    <a:bodyPr/>
                    <a:lstStyle/>
                    <a:p>
                      <a:r>
                        <a:rPr lang="en-IN" sz="1600" dirty="0" smtClean="0"/>
                        <a:t>Lending Institutions, like banks, HFCs, MFIs etc. who have signed </a:t>
                      </a:r>
                      <a:r>
                        <a:rPr lang="en-IN" sz="1600" dirty="0" err="1" smtClean="0"/>
                        <a:t>MoUs</a:t>
                      </a:r>
                      <a:r>
                        <a:rPr lang="en-IN" sz="1600" dirty="0" smtClean="0"/>
                        <a:t> with any one of the Central Nodal Agencies (CNAs), will be the PLIs, who will operate the Scheme.</a:t>
                      </a:r>
                      <a:endParaRPr lang="en-US" sz="1600" dirty="0"/>
                    </a:p>
                  </a:txBody>
                  <a:tcPr marL="82944" marR="82944" marT="41469" marB="41469"/>
                </a:tc>
              </a:tr>
              <a:tr h="8145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Whether PLIs need to enter into any </a:t>
                      </a:r>
                      <a:r>
                        <a:rPr lang="en-IN" sz="1600" dirty="0" err="1" smtClean="0"/>
                        <a:t>MoUs</a:t>
                      </a:r>
                      <a:r>
                        <a:rPr lang="en-IN" sz="1600" dirty="0" smtClean="0"/>
                        <a:t> with CNAs for claiming subsidies? </a:t>
                      </a:r>
                      <a:endParaRPr lang="en-US" sz="1600" dirty="0" smtClean="0"/>
                    </a:p>
                  </a:txBody>
                  <a:tcPr marL="82944" marR="82944" marT="41469" marB="41469"/>
                </a:tc>
                <a:tc>
                  <a:txBody>
                    <a:bodyPr/>
                    <a:lstStyle/>
                    <a:p>
                      <a:r>
                        <a:rPr lang="en-IN" sz="1600" dirty="0" smtClean="0"/>
                        <a:t>Yes, PLIs need to enter into </a:t>
                      </a:r>
                      <a:r>
                        <a:rPr lang="en-IN" sz="1600" dirty="0" err="1" smtClean="0"/>
                        <a:t>MoUs</a:t>
                      </a:r>
                      <a:r>
                        <a:rPr lang="en-IN" sz="1600" dirty="0" smtClean="0"/>
                        <a:t> with one of the CNAs so as to claim benefit under CLSS. </a:t>
                      </a:r>
                      <a:endParaRPr lang="en-US" sz="1600" dirty="0"/>
                    </a:p>
                  </a:txBody>
                  <a:tcPr marL="82944" marR="82944" marT="41469" marB="41469"/>
                </a:tc>
              </a:tr>
              <a:tr h="105842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How subsidy will be disbursed to the CNAs? </a:t>
                      </a:r>
                      <a:endParaRPr lang="en-US" sz="1600" dirty="0" smtClean="0"/>
                    </a:p>
                  </a:txBody>
                  <a:tcPr marL="82944" marR="82944" marT="41469" marB="41469"/>
                </a:tc>
                <a:tc>
                  <a:txBody>
                    <a:bodyPr/>
                    <a:lstStyle/>
                    <a:p>
                      <a:r>
                        <a:rPr lang="en-IN" sz="1600" dirty="0" smtClean="0"/>
                        <a:t>An advance subsidy will be released to each CNA at the start of the scheme. Subsequent amounts of credit linked subsidy will be released to the CNAs after 70 % utilization of earlier amounts, on quarterly basis, and based on claims raised by CNAs.</a:t>
                      </a:r>
                      <a:endParaRPr lang="en-US" sz="1600" dirty="0"/>
                    </a:p>
                  </a:txBody>
                  <a:tcPr marL="82944" marR="82944" marT="41469" marB="41469"/>
                </a:tc>
              </a:tr>
            </a:tbl>
          </a:graphicData>
        </a:graphic>
      </p:graphicFrame>
    </p:spTree>
  </p:cSld>
  <p:clrMapOvr>
    <a:masterClrMapping/>
  </p:clrMapOvr>
  <p:transition spd="slow" advClick="0">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hape 161"/>
          <p:cNvSpPr txBox="1">
            <a:spLocks noChangeArrowheads="1"/>
          </p:cNvSpPr>
          <p:nvPr/>
        </p:nvSpPr>
        <p:spPr bwMode="auto">
          <a:xfrm>
            <a:off x="152400" y="76200"/>
            <a:ext cx="8839200" cy="762000"/>
          </a:xfrm>
          <a:prstGeom prst="rect">
            <a:avLst/>
          </a:prstGeom>
          <a:noFill/>
          <a:ln w="9525">
            <a:noFill/>
            <a:miter lim="800000"/>
            <a:headEnd/>
            <a:tailEnd/>
          </a:ln>
        </p:spPr>
        <p:txBody>
          <a:bodyPr lIns="82895" tIns="82895" rIns="82895" bIns="82895"/>
          <a:lstStyle/>
          <a:p>
            <a:pPr algn="ctr" eaLnBrk="1" hangingPunct="1"/>
            <a:r>
              <a:rPr lang="en-US" altLang="en-US" sz="4400" b="1">
                <a:solidFill>
                  <a:srgbClr val="FF0000"/>
                </a:solidFill>
              </a:rPr>
              <a:t>Frequently Asked Question (FAQ)</a:t>
            </a:r>
          </a:p>
        </p:txBody>
      </p:sp>
      <p:graphicFrame>
        <p:nvGraphicFramePr>
          <p:cNvPr id="5" name="Table 4"/>
          <p:cNvGraphicFramePr>
            <a:graphicFrameLocks noGrp="1"/>
          </p:cNvGraphicFramePr>
          <p:nvPr/>
        </p:nvGraphicFramePr>
        <p:xfrm>
          <a:off x="228600" y="990600"/>
          <a:ext cx="8686800" cy="5535614"/>
        </p:xfrm>
        <a:graphic>
          <a:graphicData uri="http://schemas.openxmlformats.org/drawingml/2006/table">
            <a:tbl>
              <a:tblPr firstRow="1" bandRow="1"/>
              <a:tblGrid>
                <a:gridCol w="2743200"/>
                <a:gridCol w="5943600"/>
              </a:tblGrid>
              <a:tr h="326799">
                <a:tc>
                  <a:txBody>
                    <a:bodyPr/>
                    <a:lstStyle/>
                    <a:p>
                      <a:r>
                        <a:rPr lang="en-US" sz="1600" b="1" dirty="0" smtClean="0"/>
                        <a:t>Question</a:t>
                      </a:r>
                      <a:endParaRPr lang="en-US" sz="1600" b="1" dirty="0"/>
                    </a:p>
                  </a:txBody>
                  <a:tcPr marL="82944" marR="82944" marT="41474" marB="41474"/>
                </a:tc>
                <a:tc>
                  <a:txBody>
                    <a:bodyPr/>
                    <a:lstStyle/>
                    <a:p>
                      <a:r>
                        <a:rPr lang="en-US" sz="1600" b="1" dirty="0" smtClean="0"/>
                        <a:t>Answer</a:t>
                      </a:r>
                      <a:endParaRPr lang="en-US" sz="1600" b="1" dirty="0"/>
                    </a:p>
                  </a:txBody>
                  <a:tcPr marL="82944" marR="82944" marT="41474" marB="41474"/>
                </a:tc>
              </a:tr>
              <a:tr h="17899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What happens where a beneficiary having availed housing loans from one of the PLIs and also benefit under CLSS, switches over to another PLI for taking advantage of the reduced interest rate?</a:t>
                      </a:r>
                      <a:endParaRPr lang="en-US" sz="1600" dirty="0" smtClean="0"/>
                    </a:p>
                  </a:txBody>
                  <a:tcPr marL="82944" marR="82944" marT="41474" marB="41474"/>
                </a:tc>
                <a:tc>
                  <a:txBody>
                    <a:bodyPr/>
                    <a:lstStyle/>
                    <a:p>
                      <a:r>
                        <a:rPr lang="en-IN" sz="1600" dirty="0" smtClean="0"/>
                        <a:t>A beneficiary who has taken a housing loan and availed of interest subvention under the scheme but later on switches to another PLI for balance transfer will not be eligible or claim the benefit of interest subvention again. Beneficiary can claim interest linked subsidy on only one loan account. </a:t>
                      </a:r>
                      <a:endParaRPr lang="en-US" sz="1600" dirty="0"/>
                    </a:p>
                  </a:txBody>
                  <a:tcPr marL="82944" marR="82944" marT="41474" marB="41474"/>
                </a:tc>
              </a:tr>
              <a:tr h="8145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How the subsidy is to be released to beneficiaries? </a:t>
                      </a:r>
                      <a:endParaRPr lang="en-US" sz="1600" dirty="0" smtClean="0"/>
                    </a:p>
                  </a:txBody>
                  <a:tcPr marL="82944" marR="82944" marT="41474" marB="41474"/>
                </a:tc>
                <a:tc>
                  <a:txBody>
                    <a:bodyPr/>
                    <a:lstStyle/>
                    <a:p>
                      <a:r>
                        <a:rPr lang="en-IN" sz="1600" dirty="0" smtClean="0"/>
                        <a:t>The subsidy would be disbursed to the beneficiaries account upfront by deducting it from the principal loan amount. As a result, the borrower will pay EMI on the remainder of the principal loan amount.</a:t>
                      </a:r>
                      <a:endParaRPr lang="en-US" sz="1600" dirty="0"/>
                    </a:p>
                  </a:txBody>
                  <a:tcPr marL="82944" marR="82944" marT="41474" marB="41474"/>
                </a:tc>
              </a:tr>
              <a:tr h="13022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What happens when the subsidy has already been disbursed, but due to certain reasons, the construction of the house is stalled?</a:t>
                      </a:r>
                      <a:endParaRPr lang="en-US" sz="1600" dirty="0" smtClean="0"/>
                    </a:p>
                  </a:txBody>
                  <a:tcPr marL="82944" marR="82944" marT="41474" marB="41474"/>
                </a:tc>
                <a:tc>
                  <a:txBody>
                    <a:bodyPr/>
                    <a:lstStyle/>
                    <a:p>
                      <a:r>
                        <a:rPr lang="en-IN" sz="1600" dirty="0" smtClean="0"/>
                        <a:t>In such cases, the subsidy is to be recovered and refunded to the Central Government. </a:t>
                      </a:r>
                      <a:endParaRPr lang="en-US" sz="1600" dirty="0"/>
                    </a:p>
                  </a:txBody>
                  <a:tcPr marL="82944" marR="82944" marT="41474" marB="41474"/>
                </a:tc>
              </a:tr>
              <a:tr h="13022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600" dirty="0" smtClean="0"/>
                        <a:t>Can we get 30 year home loan for EWS beneficiary?</a:t>
                      </a:r>
                      <a:endParaRPr lang="en-US" sz="1600" dirty="0" smtClean="0"/>
                    </a:p>
                  </a:txBody>
                  <a:tcPr marL="82944" marR="82944" marT="41474" marB="41474"/>
                </a:tc>
                <a:tc>
                  <a:txBody>
                    <a:bodyPr/>
                    <a:lstStyle/>
                    <a:p>
                      <a:r>
                        <a:rPr lang="en-IN" sz="1600" dirty="0" smtClean="0"/>
                        <a:t>Yes, beneficiaries can apply for sanction of home loan for tenure of 30 years, which would depend on the due diligence norms of the PLIs concerned. In such cases, however, the interest subsidy would be restricted on home loans </a:t>
                      </a:r>
                      <a:r>
                        <a:rPr lang="en-IN" sz="1600" dirty="0" err="1" smtClean="0"/>
                        <a:t>upto</a:t>
                      </a:r>
                      <a:r>
                        <a:rPr lang="en-IN" sz="1600" dirty="0" smtClean="0"/>
                        <a:t> </a:t>
                      </a:r>
                      <a:r>
                        <a:rPr lang="en-IN" sz="1600" dirty="0" err="1" smtClean="0"/>
                        <a:t>Rs</a:t>
                      </a:r>
                      <a:r>
                        <a:rPr lang="en-IN" sz="1600" dirty="0" smtClean="0"/>
                        <a:t>. 6 Lakh for tenure not more than 15 years.</a:t>
                      </a:r>
                      <a:endParaRPr lang="en-US" sz="1600" dirty="0"/>
                    </a:p>
                  </a:txBody>
                  <a:tcPr marL="82944" marR="82944" marT="41474" marB="41474"/>
                </a:tc>
              </a:tr>
            </a:tbl>
          </a:graphicData>
        </a:graphic>
      </p:graphicFrame>
    </p:spTree>
  </p:cSld>
  <p:clrMapOvr>
    <a:masterClrMapping/>
  </p:clrMapOvr>
  <p:transition spd="slow" advClick="0">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3733800"/>
            <a:ext cx="9144000" cy="1015663"/>
          </a:xfrm>
          <a:prstGeom prst="rect">
            <a:avLst/>
          </a:prstGeom>
          <a:noFill/>
        </p:spPr>
        <p:txBody>
          <a:bodyPr>
            <a:spAutoFit/>
          </a:bodyPr>
          <a:lstStyle/>
          <a:p>
            <a:pPr algn="ctr">
              <a:defRPr/>
            </a:pPr>
            <a:r>
              <a:rPr lang="en-US" sz="6000" b="1" dirty="0">
                <a:ln w="12700">
                  <a:solidFill>
                    <a:schemeClr val="bg1">
                      <a:alpha val="93000"/>
                    </a:schemeClr>
                  </a:solidFill>
                  <a:prstDash val="solid"/>
                </a:ln>
                <a:solidFill>
                  <a:schemeClr val="accent2">
                    <a:lumMod val="50000"/>
                  </a:schemeClr>
                </a:solidFill>
                <a:effectLst>
                  <a:outerShdw blurRad="41275" dist="20320" dir="1800000" algn="tl" rotWithShape="0">
                    <a:srgbClr val="000000">
                      <a:alpha val="40000"/>
                    </a:srgbClr>
                  </a:outerShdw>
                </a:effectLst>
                <a:latin typeface="Cooper Black" pitchFamily="18" charset="0"/>
              </a:rPr>
              <a:t>Thank you</a:t>
            </a:r>
          </a:p>
        </p:txBody>
      </p:sp>
      <p:sp>
        <p:nvSpPr>
          <p:cNvPr id="8" name="Rectangle 7"/>
          <p:cNvSpPr/>
          <p:nvPr/>
        </p:nvSpPr>
        <p:spPr>
          <a:xfrm>
            <a:off x="0" y="6488113"/>
            <a:ext cx="9144000" cy="369887"/>
          </a:xfrm>
          <a:prstGeom prst="rect">
            <a:avLst/>
          </a:prstGeom>
        </p:spPr>
        <p:txBody>
          <a:bodyPr>
            <a:spAutoFit/>
          </a:bodyPr>
          <a:lstStyle/>
          <a:p>
            <a:pPr algn="ctr">
              <a:defRPr/>
            </a:pPr>
            <a:r>
              <a:rPr lang="en-US" dirty="0">
                <a:solidFill>
                  <a:srgbClr val="990000"/>
                </a:solidFill>
                <a:effectLst>
                  <a:outerShdw blurRad="38100" dist="38100" dir="2700000" algn="tl">
                    <a:srgbClr val="000000">
                      <a:alpha val="43137"/>
                    </a:srgbClr>
                  </a:outerShdw>
                </a:effectLst>
              </a:rPr>
              <a:t>Presentation by </a:t>
            </a:r>
            <a:r>
              <a:rPr lang="en-US" dirty="0" err="1">
                <a:solidFill>
                  <a:srgbClr val="990000"/>
                </a:solidFill>
                <a:effectLst>
                  <a:outerShdw blurRad="38100" dist="38100" dir="2700000" algn="tl">
                    <a:srgbClr val="000000">
                      <a:alpha val="43137"/>
                    </a:srgbClr>
                  </a:outerShdw>
                </a:effectLst>
              </a:rPr>
              <a:t>Shri</a:t>
            </a:r>
            <a:r>
              <a:rPr lang="en-US" dirty="0">
                <a:solidFill>
                  <a:srgbClr val="990000"/>
                </a:solidFill>
                <a:effectLst>
                  <a:outerShdw blurRad="38100" dist="38100" dir="2700000" algn="tl">
                    <a:srgbClr val="000000">
                      <a:alpha val="43137"/>
                    </a:srgbClr>
                  </a:outerShdw>
                </a:effectLst>
              </a:rPr>
              <a:t> HT Suresh, Regional Chief, Bengaluru</a:t>
            </a:r>
            <a:endParaRPr lang="en-IN" dirty="0"/>
          </a:p>
        </p:txBody>
      </p:sp>
      <p:pic>
        <p:nvPicPr>
          <p:cNvPr id="30724" name="Picture 5" descr="C:\Users\HUDCO\Desktop\hudco-logo.gif"/>
          <p:cNvPicPr>
            <a:picLocks noChangeAspect="1" noChangeArrowheads="1" noCrop="1"/>
          </p:cNvPicPr>
          <p:nvPr/>
        </p:nvPicPr>
        <p:blipFill>
          <a:blip r:embed="rId2"/>
          <a:srcRect/>
          <a:stretch>
            <a:fillRect/>
          </a:stretch>
        </p:blipFill>
        <p:spPr bwMode="auto">
          <a:xfrm>
            <a:off x="3581400" y="152400"/>
            <a:ext cx="1717675" cy="1752600"/>
          </a:xfrm>
          <a:prstGeom prst="rect">
            <a:avLst/>
          </a:prstGeom>
          <a:noFill/>
          <a:ln w="9525">
            <a:noFill/>
            <a:miter lim="800000"/>
            <a:headEnd/>
            <a:tailEnd/>
          </a:ln>
        </p:spPr>
      </p:pic>
    </p:spTree>
  </p:cSld>
  <p:clrMapOvr>
    <a:masterClrMapping/>
  </p:clrMapOvr>
  <p:transition advClick="0">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1"/>
          <p:cNvSpPr txBox="1">
            <a:spLocks noChangeArrowheads="1"/>
          </p:cNvSpPr>
          <p:nvPr/>
        </p:nvSpPr>
        <p:spPr bwMode="auto">
          <a:xfrm>
            <a:off x="144463" y="-100013"/>
            <a:ext cx="8369300" cy="584201"/>
          </a:xfrm>
          <a:prstGeom prst="rect">
            <a:avLst/>
          </a:prstGeom>
          <a:noFill/>
          <a:ln w="9525">
            <a:noFill/>
            <a:miter lim="800000"/>
            <a:headEnd/>
            <a:tailEnd/>
          </a:ln>
        </p:spPr>
        <p:txBody>
          <a:bodyPr>
            <a:spAutoFit/>
          </a:bodyPr>
          <a:lstStyle/>
          <a:p>
            <a:pPr eaLnBrk="1" hangingPunct="1"/>
            <a:r>
              <a:rPr lang="en-US" altLang="en-US" sz="3200" b="1">
                <a:solidFill>
                  <a:srgbClr val="FFFFFF"/>
                </a:solidFill>
                <a:ea typeface="SimSun" pitchFamily="2" charset="-122"/>
              </a:rPr>
              <a:t>Pradhan Mantri Awas Yojana (PMAY)</a:t>
            </a:r>
          </a:p>
        </p:txBody>
      </p:sp>
      <p:sp>
        <p:nvSpPr>
          <p:cNvPr id="16387" name="Title 1"/>
          <p:cNvSpPr txBox="1">
            <a:spLocks/>
          </p:cNvSpPr>
          <p:nvPr/>
        </p:nvSpPr>
        <p:spPr bwMode="auto">
          <a:xfrm>
            <a:off x="468313" y="76200"/>
            <a:ext cx="8229600" cy="522288"/>
          </a:xfrm>
          <a:prstGeom prst="rect">
            <a:avLst/>
          </a:prstGeom>
          <a:noFill/>
          <a:ln w="9525">
            <a:noFill/>
            <a:miter lim="800000"/>
            <a:headEnd/>
            <a:tailEnd/>
          </a:ln>
        </p:spPr>
        <p:txBody>
          <a:bodyPr/>
          <a:lstStyle/>
          <a:p>
            <a:pPr algn="ctr" eaLnBrk="1" hangingPunct="1"/>
            <a:r>
              <a:rPr lang="en-US" altLang="en-US" sz="3600" b="1">
                <a:solidFill>
                  <a:srgbClr val="C00000"/>
                </a:solidFill>
              </a:rPr>
              <a:t>Pradhan Mantri Awas Yojana (PMAY)</a:t>
            </a:r>
            <a:endParaRPr lang="en-IN" altLang="en-US" sz="3600" b="1">
              <a:solidFill>
                <a:srgbClr val="C00000"/>
              </a:solidFill>
            </a:endParaRPr>
          </a:p>
        </p:txBody>
      </p:sp>
      <p:graphicFrame>
        <p:nvGraphicFramePr>
          <p:cNvPr id="3" name="Table 2"/>
          <p:cNvGraphicFramePr>
            <a:graphicFrameLocks noGrp="1"/>
          </p:cNvGraphicFramePr>
          <p:nvPr/>
        </p:nvGraphicFramePr>
        <p:xfrm>
          <a:off x="228600" y="969963"/>
          <a:ext cx="8763000" cy="5582863"/>
        </p:xfrm>
        <a:graphic>
          <a:graphicData uri="http://schemas.openxmlformats.org/drawingml/2006/table">
            <a:tbl>
              <a:tblPr firstRow="1" bandRow="1"/>
              <a:tblGrid>
                <a:gridCol w="1905000"/>
                <a:gridCol w="6858000"/>
              </a:tblGrid>
              <a:tr h="37081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rgbClr val="C00000"/>
                          </a:solidFill>
                          <a:latin typeface="+mn-lt"/>
                          <a:ea typeface="+mn-ea"/>
                          <a:cs typeface="+mn-cs"/>
                        </a:rPr>
                        <a:t>LAUNCHING</a:t>
                      </a:r>
                    </a:p>
                  </a:txBody>
                  <a:tcPr marL="91447" marR="91447" marT="45717" marB="45717"/>
                </a:tc>
                <a:tc>
                  <a:txBody>
                    <a:bodyPr/>
                    <a:lstStyle/>
                    <a:p>
                      <a:pPr marL="36000" indent="0" algn="just" eaLnBrk="1" fontAlgn="auto" hangingPunct="1">
                        <a:spcAft>
                          <a:spcPts val="0"/>
                        </a:spcAft>
                        <a:buFont typeface="Arial" panose="020B0604020202020204" pitchFamily="34" charset="0"/>
                        <a:buNone/>
                        <a:defRPr/>
                      </a:pPr>
                      <a:r>
                        <a:rPr lang="en-IN" altLang="en-US" sz="1800" kern="1200" dirty="0" smtClean="0"/>
                        <a:t>By Hon’ble Prime Minister on 25</a:t>
                      </a:r>
                      <a:r>
                        <a:rPr lang="en-IN" altLang="en-US" sz="1800" kern="1200" baseline="30000" dirty="0" smtClean="0"/>
                        <a:t>th</a:t>
                      </a:r>
                      <a:r>
                        <a:rPr lang="en-IN" altLang="en-US" sz="1800" kern="1200" dirty="0" smtClean="0"/>
                        <a:t> June 2015</a:t>
                      </a:r>
                      <a:endParaRPr lang="en-IN" sz="1800" b="0" dirty="0" smtClean="0"/>
                    </a:p>
                  </a:txBody>
                  <a:tcPr marL="91447" marR="91447" marT="45717" marB="45717"/>
                </a:tc>
              </a:tr>
              <a:tr h="31498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1800" b="1" kern="1200" dirty="0" smtClean="0">
                          <a:solidFill>
                            <a:srgbClr val="C00000"/>
                          </a:solidFill>
                          <a:latin typeface="+mn-lt"/>
                          <a:ea typeface="+mn-ea"/>
                          <a:cs typeface="+mn-cs"/>
                        </a:rPr>
                        <a:t>PURPOSE</a:t>
                      </a:r>
                      <a:endParaRPr lang="en-IN" sz="1800" b="1" kern="1200" dirty="0">
                        <a:solidFill>
                          <a:srgbClr val="C00000"/>
                        </a:solidFill>
                        <a:latin typeface="+mn-lt"/>
                        <a:ea typeface="+mn-ea"/>
                        <a:cs typeface="+mn-cs"/>
                      </a:endParaRPr>
                    </a:p>
                  </a:txBody>
                  <a:tcPr marL="91447" marR="91447"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altLang="en-US" sz="1800" b="0" kern="1200" dirty="0" smtClean="0"/>
                        <a:t>T</a:t>
                      </a:r>
                      <a:r>
                        <a:rPr lang="en-IN" sz="1800" b="0" dirty="0" smtClean="0"/>
                        <a:t>o provide </a:t>
                      </a:r>
                      <a:r>
                        <a:rPr lang="en-IN" sz="1800" b="1" dirty="0" smtClean="0"/>
                        <a:t>‘Housing for All’ by 2022, </a:t>
                      </a:r>
                      <a:r>
                        <a:rPr lang="en-IN" sz="1800" b="0" dirty="0" smtClean="0"/>
                        <a:t>total 20 million units are required</a:t>
                      </a:r>
                    </a:p>
                  </a:txBody>
                  <a:tcPr marL="91447" marR="91447" marT="45717" marB="45717"/>
                </a:tc>
              </a:tr>
              <a:tr h="6400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rgbClr val="C00000"/>
                          </a:solidFill>
                          <a:latin typeface="+mn-lt"/>
                          <a:ea typeface="+mn-ea"/>
                          <a:cs typeface="+mn-cs"/>
                        </a:rPr>
                        <a:t>DURATION</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800" b="1" kern="1200" dirty="0">
                        <a:solidFill>
                          <a:srgbClr val="C00000"/>
                        </a:solidFill>
                        <a:latin typeface="+mn-lt"/>
                        <a:ea typeface="+mn-ea"/>
                        <a:cs typeface="+mn-cs"/>
                      </a:endParaRPr>
                    </a:p>
                  </a:txBody>
                  <a:tcPr marL="91447" marR="91447"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kern="1200" dirty="0" smtClean="0">
                          <a:solidFill>
                            <a:schemeClr val="tx1"/>
                          </a:solidFill>
                          <a:latin typeface="+mn-lt"/>
                          <a:ea typeface="+mn-ea"/>
                          <a:cs typeface="+mn-cs"/>
                        </a:rPr>
                        <a:t>2015-2022 (effective from 17.06.2015/ to be implemented </a:t>
                      </a:r>
                      <a:r>
                        <a:rPr lang="en-US" altLang="en-US" sz="1800" kern="1200" dirty="0" err="1" smtClean="0">
                          <a:solidFill>
                            <a:schemeClr val="tx1"/>
                          </a:solidFill>
                          <a:latin typeface="+mn-lt"/>
                          <a:ea typeface="+mn-ea"/>
                          <a:cs typeface="+mn-cs"/>
                        </a:rPr>
                        <a:t>upto</a:t>
                      </a:r>
                      <a:r>
                        <a:rPr lang="en-US" altLang="en-US" sz="1800" kern="1200" dirty="0" smtClean="0">
                          <a:solidFill>
                            <a:schemeClr val="tx1"/>
                          </a:solidFill>
                          <a:latin typeface="+mn-lt"/>
                          <a:ea typeface="+mn-ea"/>
                          <a:cs typeface="+mn-cs"/>
                        </a:rPr>
                        <a:t> 31.03.2022)</a:t>
                      </a:r>
                    </a:p>
                  </a:txBody>
                  <a:tcPr marL="91447" marR="91447" marT="45717" marB="45717"/>
                </a:tc>
              </a:tr>
              <a:tr h="3302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altLang="en-US" sz="1800" b="1" kern="1200" dirty="0" smtClean="0">
                          <a:solidFill>
                            <a:srgbClr val="C00000"/>
                          </a:solidFill>
                          <a:latin typeface="+mn-lt"/>
                          <a:ea typeface="+mn-ea"/>
                          <a:cs typeface="+mn-cs"/>
                        </a:rPr>
                        <a:t>COVERAGE</a:t>
                      </a:r>
                      <a:endParaRPr lang="en-US" sz="1800" b="1" kern="1200" dirty="0" smtClean="0">
                        <a:solidFill>
                          <a:srgbClr val="C00000"/>
                        </a:solidFill>
                        <a:latin typeface="+mn-lt"/>
                        <a:ea typeface="+mn-ea"/>
                        <a:cs typeface="+mn-cs"/>
                      </a:endParaRPr>
                    </a:p>
                  </a:txBody>
                  <a:tcPr marL="91447" marR="91447"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altLang="en-US" sz="1800" kern="1200" dirty="0" smtClean="0">
                          <a:solidFill>
                            <a:schemeClr val="tx1"/>
                          </a:solidFill>
                          <a:latin typeface="+mn-lt"/>
                          <a:ea typeface="+mn-ea"/>
                          <a:cs typeface="+mn-cs"/>
                        </a:rPr>
                        <a:t>All 4041 Statutory Towns with focus on Class-I Cities in 3 phases initially</a:t>
                      </a:r>
                    </a:p>
                  </a:txBody>
                  <a:tcPr marL="91447" marR="91447" marT="45717" marB="45717"/>
                </a:tc>
              </a:tr>
              <a:tr h="6400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altLang="en-US" sz="1800" b="1" kern="1200" dirty="0" smtClean="0">
                          <a:solidFill>
                            <a:srgbClr val="C00000"/>
                          </a:solidFill>
                          <a:latin typeface="+mn-lt"/>
                          <a:ea typeface="+mn-ea"/>
                          <a:cs typeface="+mn-cs"/>
                        </a:rPr>
                        <a:t>BENEFICIARIES</a:t>
                      </a:r>
                      <a:endParaRPr lang="en-IN" sz="1800" b="1" kern="1200" dirty="0">
                        <a:solidFill>
                          <a:srgbClr val="C00000"/>
                        </a:solidFill>
                        <a:latin typeface="+mn-lt"/>
                        <a:ea typeface="+mn-ea"/>
                        <a:cs typeface="+mn-cs"/>
                      </a:endParaRPr>
                    </a:p>
                  </a:txBody>
                  <a:tcPr marL="91447" marR="91447" marT="45717" marB="45717"/>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altLang="en-US" sz="1800" b="1" kern="1200" dirty="0" smtClean="0">
                          <a:solidFill>
                            <a:schemeClr val="tx1"/>
                          </a:solidFill>
                          <a:latin typeface="+mn-lt"/>
                          <a:ea typeface="+mn-ea"/>
                          <a:cs typeface="+mn-cs"/>
                        </a:rPr>
                        <a:t>EWS &amp; LIG categories </a:t>
                      </a:r>
                      <a:r>
                        <a:rPr lang="en-IN" altLang="en-US" sz="1800" kern="1200" dirty="0" smtClean="0">
                          <a:solidFill>
                            <a:schemeClr val="tx1"/>
                          </a:solidFill>
                          <a:latin typeface="+mn-lt"/>
                          <a:ea typeface="+mn-ea"/>
                          <a:cs typeface="+mn-cs"/>
                        </a:rPr>
                        <a:t>having income of Rs.3 Lakh and Rs.6 Lakh p.a. respectively.</a:t>
                      </a:r>
                    </a:p>
                  </a:txBody>
                  <a:tcPr marL="91447" marR="91447" marT="45717" marB="45717"/>
                </a:tc>
              </a:tr>
              <a:tr h="14629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1" kern="1200" dirty="0" smtClean="0">
                          <a:solidFill>
                            <a:srgbClr val="C00000"/>
                          </a:solidFill>
                          <a:latin typeface="+mn-lt"/>
                          <a:ea typeface="+mn-ea"/>
                          <a:cs typeface="+mn-cs"/>
                        </a:rPr>
                        <a:t>OWNERSHIP OF HOUSE </a:t>
                      </a:r>
                    </a:p>
                    <a:p>
                      <a:pPr marL="0" marR="0" indent="0" algn="l" defTabSz="914400" rtl="0" eaLnBrk="1" fontAlgn="auto" latinLnBrk="0" hangingPunct="1">
                        <a:lnSpc>
                          <a:spcPct val="100000"/>
                        </a:lnSpc>
                        <a:spcBef>
                          <a:spcPts val="0"/>
                        </a:spcBef>
                        <a:spcAft>
                          <a:spcPts val="0"/>
                        </a:spcAft>
                        <a:buClrTx/>
                        <a:buSzTx/>
                        <a:buFontTx/>
                        <a:buNone/>
                        <a:tabLst/>
                        <a:defRPr/>
                      </a:pPr>
                      <a:endParaRPr lang="en-IN" sz="1800" b="1" kern="1200" dirty="0">
                        <a:solidFill>
                          <a:srgbClr val="C00000"/>
                        </a:solidFill>
                        <a:latin typeface="+mn-lt"/>
                        <a:ea typeface="+mn-ea"/>
                        <a:cs typeface="+mn-cs"/>
                      </a:endParaRPr>
                    </a:p>
                  </a:txBody>
                  <a:tcPr marL="91447" marR="91447" marT="45717" marB="45717"/>
                </a:tc>
                <a:tc>
                  <a:txBody>
                    <a:bodyPr/>
                    <a:lstStyle/>
                    <a:p>
                      <a:pPr marL="273050" marR="0" lvl="1" indent="-273050" algn="l" defTabSz="914400" rtl="0" eaLnBrk="1" fontAlgn="auto" latinLnBrk="0" hangingPunct="1">
                        <a:lnSpc>
                          <a:spcPct val="100000"/>
                        </a:lnSpc>
                        <a:spcBef>
                          <a:spcPts val="0"/>
                        </a:spcBef>
                        <a:spcAft>
                          <a:spcPts val="0"/>
                        </a:spcAft>
                        <a:buClrTx/>
                        <a:buSzTx/>
                        <a:buFont typeface="Bookman Old Style" pitchFamily="18" charset="0"/>
                        <a:buChar char="­"/>
                        <a:tabLst/>
                        <a:defRPr/>
                      </a:pPr>
                      <a:r>
                        <a:rPr lang="en-IN" altLang="en-US" sz="1800" kern="1200" dirty="0" smtClean="0">
                          <a:solidFill>
                            <a:schemeClr val="tx1"/>
                          </a:solidFill>
                          <a:latin typeface="+mn-lt"/>
                          <a:ea typeface="+mn-ea"/>
                          <a:cs typeface="+mn-cs"/>
                        </a:rPr>
                        <a:t>Beneficiary should not have any </a:t>
                      </a:r>
                      <a:r>
                        <a:rPr lang="en-IN" altLang="en-US" sz="1800" kern="1200" dirty="0" err="1" smtClean="0">
                          <a:solidFill>
                            <a:schemeClr val="tx1"/>
                          </a:solidFill>
                          <a:latin typeface="+mn-lt"/>
                          <a:ea typeface="+mn-ea"/>
                          <a:cs typeface="+mn-cs"/>
                        </a:rPr>
                        <a:t>pucca</a:t>
                      </a:r>
                      <a:r>
                        <a:rPr lang="en-IN" altLang="en-US" sz="1800" kern="1200" dirty="0" smtClean="0">
                          <a:solidFill>
                            <a:schemeClr val="tx1"/>
                          </a:solidFill>
                          <a:latin typeface="+mn-lt"/>
                          <a:ea typeface="+mn-ea"/>
                          <a:cs typeface="+mn-cs"/>
                        </a:rPr>
                        <a:t> house anywhere in India to be eligible</a:t>
                      </a:r>
                    </a:p>
                    <a:p>
                      <a:pPr marL="273050" marR="0" lvl="1" indent="-273050" algn="l" defTabSz="914400" rtl="0" eaLnBrk="1" fontAlgn="auto" latinLnBrk="0" hangingPunct="1">
                        <a:lnSpc>
                          <a:spcPct val="100000"/>
                        </a:lnSpc>
                        <a:spcBef>
                          <a:spcPts val="0"/>
                        </a:spcBef>
                        <a:spcAft>
                          <a:spcPts val="0"/>
                        </a:spcAft>
                        <a:buClrTx/>
                        <a:buSzTx/>
                        <a:buFont typeface="Bookman Old Style" pitchFamily="18" charset="0"/>
                        <a:buChar char="­"/>
                        <a:tabLst/>
                        <a:defRPr/>
                      </a:pPr>
                      <a:r>
                        <a:rPr lang="en-US" altLang="en-US" sz="1800" kern="1200" dirty="0" smtClean="0">
                          <a:solidFill>
                            <a:schemeClr val="tx1"/>
                          </a:solidFill>
                          <a:latin typeface="+mn-lt"/>
                          <a:ea typeface="+mn-ea"/>
                          <a:cs typeface="+mn-cs"/>
                        </a:rPr>
                        <a:t>The house should be in the name of female head of the household or in joint name of the male head &amp; his wife ( in cases there is no adult female member, house can be in the name of male member)</a:t>
                      </a:r>
                    </a:p>
                  </a:txBody>
                  <a:tcPr marL="91447" marR="91447" marT="45717" marB="45717"/>
                </a:tc>
              </a:tr>
              <a:tr h="17372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altLang="en-US" sz="1800" b="1" kern="1200" dirty="0" smtClean="0">
                          <a:solidFill>
                            <a:srgbClr val="C00000"/>
                          </a:solidFill>
                          <a:latin typeface="+mn-lt"/>
                          <a:ea typeface="+mn-ea"/>
                          <a:cs typeface="+mn-cs"/>
                        </a:rPr>
                        <a:t>FREEDOM &amp; FLEXIBILITY TO STATE GOVT.</a:t>
                      </a:r>
                      <a:endParaRPr lang="en-US" sz="1800" b="1" kern="1200" dirty="0" smtClean="0">
                        <a:solidFill>
                          <a:srgbClr val="C00000"/>
                        </a:solidFill>
                        <a:latin typeface="+mn-lt"/>
                        <a:ea typeface="+mn-ea"/>
                        <a:cs typeface="+mn-cs"/>
                      </a:endParaRPr>
                    </a:p>
                  </a:txBody>
                  <a:tcPr marL="91447" marR="91447" marT="45717" marB="45717"/>
                </a:tc>
                <a:tc>
                  <a:txBody>
                    <a:bodyPr/>
                    <a:lstStyle/>
                    <a:p>
                      <a:pPr marL="273050" lvl="1" indent="-273050">
                        <a:buFont typeface="Bookman Old Style" pitchFamily="18" charset="0"/>
                        <a:buChar char="­"/>
                        <a:defRPr/>
                      </a:pPr>
                      <a:r>
                        <a:rPr lang="en-US" altLang="en-US" sz="1800" kern="1200" dirty="0" smtClean="0">
                          <a:solidFill>
                            <a:schemeClr val="tx1"/>
                          </a:solidFill>
                          <a:latin typeface="+mn-lt"/>
                          <a:ea typeface="+mn-ea"/>
                          <a:cs typeface="+mn-cs"/>
                        </a:rPr>
                        <a:t>Inclusion of cities/ additional cities in various phases</a:t>
                      </a:r>
                    </a:p>
                    <a:p>
                      <a:pPr marL="273050" lvl="1" indent="-273050">
                        <a:buFont typeface="Bookman Old Style" pitchFamily="18" charset="0"/>
                        <a:buChar char="­"/>
                        <a:defRPr/>
                      </a:pPr>
                      <a:r>
                        <a:rPr lang="en-IN" altLang="en-US" sz="1800" kern="1200" dirty="0" smtClean="0">
                          <a:solidFill>
                            <a:schemeClr val="tx1"/>
                          </a:solidFill>
                          <a:latin typeface="+mn-lt"/>
                          <a:ea typeface="+mn-ea"/>
                          <a:cs typeface="+mn-cs"/>
                        </a:rPr>
                        <a:t>Project approval at State level</a:t>
                      </a:r>
                    </a:p>
                    <a:p>
                      <a:pPr marL="273050" lvl="1" indent="-273050">
                        <a:buFont typeface="Bookman Old Style" pitchFamily="18" charset="0"/>
                        <a:buChar char="­"/>
                        <a:defRPr/>
                      </a:pPr>
                      <a:r>
                        <a:rPr lang="en-IN" altLang="en-US" sz="1800" kern="1200" dirty="0" smtClean="0">
                          <a:solidFill>
                            <a:schemeClr val="tx1"/>
                          </a:solidFill>
                          <a:latin typeface="+mn-lt"/>
                          <a:ea typeface="+mn-ea"/>
                          <a:cs typeface="+mn-cs"/>
                        </a:rPr>
                        <a:t>Decide a cut off date for eligibility of beneficiary, the beneficiary needs to be resident of that urban area</a:t>
                      </a:r>
                    </a:p>
                    <a:p>
                      <a:pPr marL="273050" lvl="1" indent="-273050">
                        <a:buFont typeface="Bookman Old Style" pitchFamily="18" charset="0"/>
                        <a:buChar char="­"/>
                        <a:defRPr/>
                      </a:pPr>
                      <a:r>
                        <a:rPr lang="en-US" altLang="en-US" sz="1800" kern="1200" dirty="0" smtClean="0">
                          <a:solidFill>
                            <a:schemeClr val="tx1"/>
                          </a:solidFill>
                          <a:latin typeface="+mn-lt"/>
                          <a:ea typeface="+mn-ea"/>
                          <a:cs typeface="+mn-cs"/>
                        </a:rPr>
                        <a:t>Size of EWS House – 30 Sq.mt. and LIG House – 60 Sq.mt., States to have flexibility but Central assistance is fixed</a:t>
                      </a:r>
                    </a:p>
                  </a:txBody>
                  <a:tcPr marL="91447" marR="91447" marT="45717" marB="45717"/>
                </a:tc>
              </a:tr>
            </a:tbl>
          </a:graphicData>
        </a:graphic>
      </p:graphicFrame>
    </p:spTree>
  </p:cSld>
  <p:clrMapOvr>
    <a:masterClrMapping/>
  </p:clrMapOvr>
  <p:transition advClick="0">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304800" y="1066800"/>
          <a:ext cx="8763000" cy="5943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7411" name="Title 1"/>
          <p:cNvSpPr txBox="1">
            <a:spLocks/>
          </p:cNvSpPr>
          <p:nvPr/>
        </p:nvSpPr>
        <p:spPr bwMode="auto">
          <a:xfrm>
            <a:off x="468313" y="-76200"/>
            <a:ext cx="8229600" cy="522288"/>
          </a:xfrm>
          <a:prstGeom prst="rect">
            <a:avLst/>
          </a:prstGeom>
          <a:noFill/>
          <a:ln w="9525">
            <a:noFill/>
            <a:miter lim="800000"/>
            <a:headEnd/>
            <a:tailEnd/>
          </a:ln>
        </p:spPr>
        <p:txBody>
          <a:bodyPr/>
          <a:lstStyle/>
          <a:p>
            <a:pPr algn="ctr" eaLnBrk="1" hangingPunct="1"/>
            <a:r>
              <a:rPr lang="en-US" altLang="en-US" sz="3600" b="1">
                <a:solidFill>
                  <a:srgbClr val="C00000"/>
                </a:solidFill>
              </a:rPr>
              <a:t>Pradhan Mantri Awas Yojana (PMAY) Componenets</a:t>
            </a:r>
            <a:endParaRPr lang="en-IN" altLang="en-US" sz="3600" b="1">
              <a:solidFill>
                <a:srgbClr val="C00000"/>
              </a:solidFill>
            </a:endParaRPr>
          </a:p>
        </p:txBody>
      </p:sp>
    </p:spTree>
  </p:cSld>
  <p:clrMapOvr>
    <a:masterClrMapping/>
  </p:clrMapOvr>
  <p:transition advClick="0">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Shape 80"/>
          <p:cNvSpPr txBox="1">
            <a:spLocks noGrp="1"/>
          </p:cNvSpPr>
          <p:nvPr>
            <p:ph type="title" idx="4294967295"/>
          </p:nvPr>
        </p:nvSpPr>
        <p:spPr>
          <a:xfrm>
            <a:off x="522288" y="274638"/>
            <a:ext cx="8316912" cy="1157287"/>
          </a:xfrm>
          <a:solidFill>
            <a:srgbClr val="4A86E8"/>
          </a:solidFill>
        </p:spPr>
        <p:txBody>
          <a:bodyPr lIns="82895" tIns="41436" rIns="82895" bIns="41436" rtlCol="0" anchorCtr="1">
            <a:noAutofit/>
          </a:bodyPr>
          <a:lstStyle/>
          <a:p>
            <a:pPr eaLnBrk="1" fontAlgn="auto" hangingPunct="1">
              <a:spcBef>
                <a:spcPts val="0"/>
              </a:spcBef>
              <a:spcAft>
                <a:spcPts val="0"/>
              </a:spcAft>
              <a:buClr>
                <a:srgbClr val="000000"/>
              </a:buClr>
              <a:buSzPct val="25000"/>
              <a:defRPr/>
            </a:pPr>
            <a:r>
              <a:rPr lang="en-US" sz="4000" b="1" dirty="0">
                <a:solidFill>
                  <a:srgbClr val="000000"/>
                </a:solidFill>
                <a:effectLst>
                  <a:outerShdw blurRad="38100" dist="38100" dir="2700000" algn="tl">
                    <a:srgbClr val="000000">
                      <a:alpha val="43137"/>
                    </a:srgbClr>
                  </a:outerShdw>
                </a:effectLst>
                <a:latin typeface="Arial Narrow" panose="020B0606020202030204" pitchFamily="34" charset="0"/>
                <a:ea typeface="Arial"/>
                <a:cs typeface="Arial"/>
                <a:sym typeface="Arial"/>
              </a:rPr>
              <a:t>Credit Linked Subsidy </a:t>
            </a:r>
            <a:r>
              <a:rPr lang="en-US" sz="4000" b="1" dirty="0" smtClean="0">
                <a:solidFill>
                  <a:srgbClr val="000000"/>
                </a:solidFill>
                <a:effectLst>
                  <a:outerShdw blurRad="38100" dist="38100" dir="2700000" algn="tl">
                    <a:srgbClr val="000000">
                      <a:alpha val="43137"/>
                    </a:srgbClr>
                  </a:outerShdw>
                </a:effectLst>
                <a:latin typeface="Arial Narrow" panose="020B0606020202030204" pitchFamily="34" charset="0"/>
                <a:ea typeface="Arial"/>
                <a:cs typeface="Arial"/>
                <a:sym typeface="Arial"/>
              </a:rPr>
              <a:t>Scheme (CLSS</a:t>
            </a:r>
            <a:r>
              <a:rPr lang="en-US" sz="4000" b="1" dirty="0">
                <a:solidFill>
                  <a:srgbClr val="000000"/>
                </a:solidFill>
                <a:effectLst>
                  <a:outerShdw blurRad="38100" dist="38100" dir="2700000" algn="tl">
                    <a:srgbClr val="000000">
                      <a:alpha val="43137"/>
                    </a:srgbClr>
                  </a:outerShdw>
                </a:effectLst>
                <a:latin typeface="Arial Narrow" panose="020B0606020202030204" pitchFamily="34" charset="0"/>
                <a:ea typeface="Arial"/>
                <a:cs typeface="Arial"/>
                <a:sym typeface="Arial"/>
              </a:rPr>
              <a:t>)</a:t>
            </a:r>
          </a:p>
        </p:txBody>
      </p:sp>
      <p:sp>
        <p:nvSpPr>
          <p:cNvPr id="18435" name="Shape 81"/>
          <p:cNvSpPr>
            <a:spLocks noGrp="1"/>
          </p:cNvSpPr>
          <p:nvPr>
            <p:ph type="subTitle" idx="4294967295"/>
          </p:nvPr>
        </p:nvSpPr>
        <p:spPr>
          <a:xfrm>
            <a:off x="554038" y="3124200"/>
            <a:ext cx="8285162" cy="1066800"/>
          </a:xfrm>
          <a:solidFill>
            <a:srgbClr val="E69138"/>
          </a:solidFill>
        </p:spPr>
        <p:txBody>
          <a:bodyPr lIns="82895" tIns="41436" rIns="82895" bIns="41436" anchor="ctr" anchorCtr="1"/>
          <a:lstStyle/>
          <a:p>
            <a:pPr marL="0" indent="0" algn="ctr" eaLnBrk="1" hangingPunct="1">
              <a:buClr>
                <a:srgbClr val="000000"/>
              </a:buClr>
              <a:buSzPct val="25000"/>
              <a:buFont typeface="Arial" pitchFamily="34" charset="0"/>
              <a:buNone/>
            </a:pPr>
            <a:r>
              <a:rPr lang="en-US" altLang="en-US" b="1" smtClean="0">
                <a:solidFill>
                  <a:srgbClr val="000000"/>
                </a:solidFill>
                <a:latin typeface="Arial" pitchFamily="34" charset="0"/>
                <a:cs typeface="Arial" pitchFamily="34" charset="0"/>
                <a:sym typeface="Arial" pitchFamily="34" charset="0"/>
              </a:rPr>
              <a:t>ROLE OF HUDCO AS  </a:t>
            </a:r>
          </a:p>
          <a:p>
            <a:pPr marL="0" indent="0" algn="ctr" eaLnBrk="1" hangingPunct="1">
              <a:buClr>
                <a:srgbClr val="000000"/>
              </a:buClr>
              <a:buSzPct val="25000"/>
              <a:buFont typeface="Arial" pitchFamily="34" charset="0"/>
              <a:buNone/>
            </a:pPr>
            <a:r>
              <a:rPr lang="en-US" altLang="en-US" b="1" smtClean="0">
                <a:solidFill>
                  <a:srgbClr val="000000"/>
                </a:solidFill>
                <a:latin typeface="Arial" pitchFamily="34" charset="0"/>
                <a:cs typeface="Arial" pitchFamily="34" charset="0"/>
                <a:sym typeface="Arial" pitchFamily="34" charset="0"/>
              </a:rPr>
              <a:t>CENTRAL NODAL AGENCY (CNA)</a:t>
            </a:r>
          </a:p>
        </p:txBody>
      </p:sp>
      <p:pic>
        <p:nvPicPr>
          <p:cNvPr id="18436" name="Shape 83"/>
          <p:cNvPicPr preferRelativeResize="0">
            <a:picLocks noChangeAspect="1" noChangeArrowheads="1"/>
          </p:cNvPicPr>
          <p:nvPr/>
        </p:nvPicPr>
        <p:blipFill>
          <a:blip r:embed="rId3"/>
          <a:srcRect/>
          <a:stretch>
            <a:fillRect/>
          </a:stretch>
        </p:blipFill>
        <p:spPr bwMode="auto">
          <a:xfrm>
            <a:off x="5105400" y="4572000"/>
            <a:ext cx="1933575" cy="1933575"/>
          </a:xfrm>
          <a:prstGeom prst="rect">
            <a:avLst/>
          </a:prstGeom>
          <a:noFill/>
          <a:ln w="9525">
            <a:noFill/>
            <a:miter lim="800000"/>
            <a:headEnd/>
            <a:tailEnd/>
          </a:ln>
        </p:spPr>
      </p:pic>
      <p:pic>
        <p:nvPicPr>
          <p:cNvPr id="18437" name="Shape 84"/>
          <p:cNvPicPr preferRelativeResize="0">
            <a:picLocks noChangeAspect="1" noChangeArrowheads="1"/>
          </p:cNvPicPr>
          <p:nvPr/>
        </p:nvPicPr>
        <p:blipFill>
          <a:blip r:embed="rId4"/>
          <a:srcRect/>
          <a:stretch>
            <a:fillRect/>
          </a:stretch>
        </p:blipFill>
        <p:spPr bwMode="auto">
          <a:xfrm>
            <a:off x="3276600" y="5399088"/>
            <a:ext cx="1449388" cy="1023937"/>
          </a:xfrm>
          <a:prstGeom prst="rect">
            <a:avLst/>
          </a:prstGeom>
          <a:noFill/>
          <a:ln w="9525">
            <a:noFill/>
            <a:miter lim="800000"/>
            <a:headEnd/>
            <a:tailEnd/>
          </a:ln>
        </p:spPr>
      </p:pic>
      <p:pic>
        <p:nvPicPr>
          <p:cNvPr id="18438" name="Picture 5"/>
          <p:cNvPicPr>
            <a:picLocks noChangeAspect="1" noChangeArrowheads="1"/>
          </p:cNvPicPr>
          <p:nvPr/>
        </p:nvPicPr>
        <p:blipFill>
          <a:blip r:embed="rId5"/>
          <a:srcRect/>
          <a:stretch>
            <a:fillRect/>
          </a:stretch>
        </p:blipFill>
        <p:spPr bwMode="auto">
          <a:xfrm>
            <a:off x="4137025" y="1600200"/>
            <a:ext cx="1120775" cy="1320800"/>
          </a:xfrm>
          <a:prstGeom prst="rect">
            <a:avLst/>
          </a:prstGeom>
          <a:noFill/>
          <a:ln w="9525">
            <a:noFill/>
            <a:miter lim="800000"/>
            <a:headEnd/>
            <a:tailEnd/>
          </a:ln>
        </p:spPr>
      </p:pic>
    </p:spTree>
  </p:cSld>
  <p:clrMapOvr>
    <a:masterClrMapping/>
  </p:clrMapOvr>
  <p:transition spd="slow" advClick="0">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1"/>
          <p:cNvSpPr txBox="1">
            <a:spLocks noChangeArrowheads="1"/>
          </p:cNvSpPr>
          <p:nvPr/>
        </p:nvSpPr>
        <p:spPr bwMode="auto">
          <a:xfrm>
            <a:off x="144463" y="-100013"/>
            <a:ext cx="8369300" cy="585788"/>
          </a:xfrm>
          <a:prstGeom prst="rect">
            <a:avLst/>
          </a:prstGeom>
          <a:noFill/>
          <a:ln w="9525">
            <a:noFill/>
            <a:miter lim="800000"/>
            <a:headEnd/>
            <a:tailEnd/>
          </a:ln>
        </p:spPr>
        <p:txBody>
          <a:bodyPr>
            <a:spAutoFit/>
          </a:bodyPr>
          <a:lstStyle/>
          <a:p>
            <a:pPr eaLnBrk="1" hangingPunct="1"/>
            <a:r>
              <a:rPr lang="en-US" altLang="en-US" sz="3200" b="1">
                <a:solidFill>
                  <a:srgbClr val="FFFFFF"/>
                </a:solidFill>
                <a:ea typeface="SimSun" pitchFamily="2" charset="-122"/>
              </a:rPr>
              <a:t>CLSS: Beneficiary</a:t>
            </a:r>
          </a:p>
        </p:txBody>
      </p:sp>
      <p:graphicFrame>
        <p:nvGraphicFramePr>
          <p:cNvPr id="2" name="Table 1"/>
          <p:cNvGraphicFramePr>
            <a:graphicFrameLocks noGrp="1"/>
          </p:cNvGraphicFramePr>
          <p:nvPr/>
        </p:nvGraphicFramePr>
        <p:xfrm>
          <a:off x="152400" y="1295400"/>
          <a:ext cx="8839200" cy="5334000"/>
        </p:xfrm>
        <a:graphic>
          <a:graphicData uri="http://schemas.openxmlformats.org/drawingml/2006/table">
            <a:tbl>
              <a:tblPr firstRow="1" bandRow="1">
                <a:tableStyleId>{5C22544A-7EE6-4342-B048-85BDC9FD1C3A}</a:tableStyleId>
              </a:tblPr>
              <a:tblGrid>
                <a:gridCol w="2556428"/>
                <a:gridCol w="6282772"/>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2000" b="1" dirty="0" smtClean="0">
                          <a:solidFill>
                            <a:srgbClr val="990000"/>
                          </a:solidFill>
                          <a:latin typeface="+mn-lt"/>
                        </a:rPr>
                        <a:t>PURPOSE OF LOAN </a:t>
                      </a:r>
                      <a:endParaRPr lang="en-US" sz="2000" b="1" dirty="0" smtClean="0">
                        <a:solidFill>
                          <a:srgbClr val="99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2000" b="0" dirty="0" smtClean="0">
                          <a:solidFill>
                            <a:schemeClr val="tx1"/>
                          </a:solidFill>
                          <a:latin typeface="+mn-lt"/>
                        </a:rPr>
                        <a:t>Acquisition/New Construction of Dwelling Unit/ Addition of Rooms, Kitchen, Toilet etc.</a:t>
                      </a:r>
                      <a:r>
                        <a:rPr lang="en-US" altLang="en-US" sz="2000" b="1" dirty="0" smtClean="0">
                          <a:solidFill>
                            <a:schemeClr val="tx1"/>
                          </a:solidFill>
                        </a:rPr>
                        <a:t>  </a:t>
                      </a:r>
                      <a:r>
                        <a:rPr lang="en-US" altLang="en-US" sz="2000" b="0" dirty="0" smtClean="0">
                          <a:solidFill>
                            <a:schemeClr val="tx1"/>
                          </a:solidFill>
                        </a:rPr>
                        <a:t>(</a:t>
                      </a:r>
                      <a:r>
                        <a:rPr lang="en-US" altLang="en-US" sz="2000" b="0" kern="1200" dirty="0" smtClean="0">
                          <a:solidFill>
                            <a:schemeClr val="tx1"/>
                          </a:solidFill>
                          <a:latin typeface="+mn-lt"/>
                          <a:ea typeface="+mn-ea"/>
                          <a:cs typeface="+mn-cs"/>
                        </a:rPr>
                        <a:t>All house built or expanded under the Mission shall essentially have toilet facility.)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rgbClr val="990000"/>
                          </a:solidFill>
                          <a:latin typeface="+mn-lt"/>
                          <a:ea typeface="+mn-ea"/>
                          <a:cs typeface="+mn-cs"/>
                        </a:rPr>
                        <a:t>INCOME ELIGIBILITY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lvl="1" indent="-342900">
                        <a:buFont typeface="Arial" panose="020B0604020202020204" pitchFamily="34" charset="0"/>
                        <a:buChar char="•"/>
                        <a:defRPr/>
                      </a:pPr>
                      <a:r>
                        <a:rPr lang="en-US" sz="2000" b="0" kern="1200" dirty="0" smtClean="0">
                          <a:solidFill>
                            <a:schemeClr val="tx1"/>
                          </a:solidFill>
                          <a:latin typeface="+mn-lt"/>
                          <a:ea typeface="+mn-ea"/>
                          <a:cs typeface="+mn-cs"/>
                        </a:rPr>
                        <a:t>EWS: Annual Income </a:t>
                      </a:r>
                      <a:r>
                        <a:rPr lang="en-US" sz="2000" b="0" kern="1200" dirty="0" err="1" smtClean="0">
                          <a:solidFill>
                            <a:schemeClr val="tx1"/>
                          </a:solidFill>
                          <a:latin typeface="+mn-lt"/>
                          <a:ea typeface="+mn-ea"/>
                          <a:cs typeface="+mn-cs"/>
                        </a:rPr>
                        <a:t>upto</a:t>
                      </a:r>
                      <a:r>
                        <a:rPr lang="en-US" sz="2000" b="0" kern="1200" dirty="0" smtClean="0">
                          <a:solidFill>
                            <a:schemeClr val="tx1"/>
                          </a:solidFill>
                          <a:latin typeface="+mn-lt"/>
                          <a:ea typeface="+mn-ea"/>
                          <a:cs typeface="+mn-cs"/>
                        </a:rPr>
                        <a:t> </a:t>
                      </a:r>
                      <a:r>
                        <a:rPr lang="en-US" sz="2000" b="0" kern="1200" dirty="0" err="1" smtClean="0">
                          <a:solidFill>
                            <a:schemeClr val="tx1"/>
                          </a:solidFill>
                          <a:latin typeface="+mn-lt"/>
                          <a:ea typeface="+mn-ea"/>
                          <a:cs typeface="+mn-cs"/>
                        </a:rPr>
                        <a:t>Rs</a:t>
                      </a:r>
                      <a:r>
                        <a:rPr lang="en-US" sz="2000" b="0" kern="1200" dirty="0" smtClean="0">
                          <a:solidFill>
                            <a:schemeClr val="tx1"/>
                          </a:solidFill>
                          <a:latin typeface="+mn-lt"/>
                          <a:ea typeface="+mn-ea"/>
                          <a:cs typeface="+mn-cs"/>
                        </a:rPr>
                        <a:t>. 3 Lakh</a:t>
                      </a:r>
                    </a:p>
                    <a:p>
                      <a:pPr marL="342900" lvl="1" indent="-342900">
                        <a:buFont typeface="Arial" panose="020B0604020202020204" pitchFamily="34" charset="0"/>
                        <a:buChar char="•"/>
                        <a:defRPr/>
                      </a:pPr>
                      <a:r>
                        <a:rPr lang="en-US" sz="2000" b="0" kern="1200" dirty="0" smtClean="0">
                          <a:solidFill>
                            <a:schemeClr val="tx1"/>
                          </a:solidFill>
                          <a:latin typeface="+mn-lt"/>
                          <a:ea typeface="+mn-ea"/>
                          <a:cs typeface="+mn-cs"/>
                        </a:rPr>
                        <a:t>LIG: Annual Income between </a:t>
                      </a:r>
                      <a:r>
                        <a:rPr lang="en-US" sz="2000" b="0" kern="1200" dirty="0" err="1" smtClean="0">
                          <a:solidFill>
                            <a:schemeClr val="tx1"/>
                          </a:solidFill>
                          <a:latin typeface="+mn-lt"/>
                          <a:ea typeface="+mn-ea"/>
                          <a:cs typeface="+mn-cs"/>
                        </a:rPr>
                        <a:t>Rs</a:t>
                      </a:r>
                      <a:r>
                        <a:rPr lang="en-US" sz="2000" b="0" kern="1200" dirty="0" smtClean="0">
                          <a:solidFill>
                            <a:schemeClr val="tx1"/>
                          </a:solidFill>
                          <a:latin typeface="+mn-lt"/>
                          <a:ea typeface="+mn-ea"/>
                          <a:cs typeface="+mn-cs"/>
                        </a:rPr>
                        <a:t>. 3-6 Lakh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2000" b="1" dirty="0" smtClean="0">
                          <a:solidFill>
                            <a:srgbClr val="990000"/>
                          </a:solidFill>
                          <a:latin typeface="+mn-lt"/>
                        </a:rPr>
                        <a:t>CARPET AREA </a:t>
                      </a:r>
                      <a:endParaRPr lang="en-US" sz="2000" b="1" dirty="0" smtClean="0">
                        <a:solidFill>
                          <a:srgbClr val="99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sz="2000" b="1" dirty="0" smtClean="0">
                          <a:solidFill>
                            <a:schemeClr val="tx1"/>
                          </a:solidFill>
                          <a:latin typeface="+mn-lt"/>
                        </a:rPr>
                        <a:t>EWS </a:t>
                      </a:r>
                      <a:r>
                        <a:rPr lang="en-US" altLang="en-US" sz="2000" b="0" dirty="0" smtClean="0">
                          <a:solidFill>
                            <a:schemeClr val="tx1"/>
                          </a:solidFill>
                          <a:latin typeface="+mn-lt"/>
                        </a:rPr>
                        <a:t>–  </a:t>
                      </a:r>
                      <a:r>
                        <a:rPr lang="en-US" altLang="en-US" sz="2000" b="0" dirty="0" err="1" smtClean="0">
                          <a:solidFill>
                            <a:schemeClr val="tx1"/>
                          </a:solidFill>
                          <a:latin typeface="+mn-lt"/>
                        </a:rPr>
                        <a:t>upto</a:t>
                      </a:r>
                      <a:r>
                        <a:rPr lang="en-US" altLang="en-US" sz="2000" b="0" dirty="0" smtClean="0">
                          <a:solidFill>
                            <a:schemeClr val="tx1"/>
                          </a:solidFill>
                          <a:latin typeface="+mn-lt"/>
                        </a:rPr>
                        <a:t> 30 Sq.mt.    &amp;     </a:t>
                      </a:r>
                      <a:r>
                        <a:rPr lang="en-US" altLang="en-US" sz="2000" b="1" dirty="0" smtClean="0">
                          <a:solidFill>
                            <a:schemeClr val="tx1"/>
                          </a:solidFill>
                          <a:latin typeface="+mn-lt"/>
                        </a:rPr>
                        <a:t>LIG </a:t>
                      </a:r>
                      <a:r>
                        <a:rPr lang="en-US" altLang="en-US" sz="2000" b="0" dirty="0" smtClean="0">
                          <a:solidFill>
                            <a:schemeClr val="tx1"/>
                          </a:solidFill>
                          <a:latin typeface="+mn-lt"/>
                        </a:rPr>
                        <a:t>– </a:t>
                      </a:r>
                      <a:r>
                        <a:rPr lang="en-US" altLang="en-US" sz="2000" b="0" dirty="0" err="1" smtClean="0">
                          <a:solidFill>
                            <a:schemeClr val="tx1"/>
                          </a:solidFill>
                          <a:latin typeface="+mn-lt"/>
                        </a:rPr>
                        <a:t>upto</a:t>
                      </a:r>
                      <a:r>
                        <a:rPr lang="en-US" altLang="en-US" sz="2000" b="0" dirty="0" smtClean="0">
                          <a:solidFill>
                            <a:schemeClr val="tx1"/>
                          </a:solidFill>
                          <a:latin typeface="+mn-lt"/>
                        </a:rPr>
                        <a:t> 60 Sq.mt. </a:t>
                      </a:r>
                    </a:p>
                    <a:p>
                      <a:pPr marL="342900" marR="0" lvl="1"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en-US" sz="1800" i="0" dirty="0" smtClean="0">
                          <a:solidFill>
                            <a:schemeClr val="tx1"/>
                          </a:solidFill>
                        </a:rPr>
                        <a:t>States can determine</a:t>
                      </a:r>
                      <a:r>
                        <a:rPr lang="en-US" altLang="en-US" sz="1800" i="0" baseline="0" dirty="0" smtClean="0">
                          <a:solidFill>
                            <a:schemeClr val="tx1"/>
                          </a:solidFill>
                        </a:rPr>
                        <a:t> </a:t>
                      </a:r>
                      <a:r>
                        <a:rPr lang="en-US" altLang="en-US" sz="1800" i="0" dirty="0" smtClean="0">
                          <a:solidFill>
                            <a:schemeClr val="tx1"/>
                          </a:solidFill>
                        </a:rPr>
                        <a:t>area of EWS as per their local needs with information to Ministry of Housing &amp; Urban Poverty Alleviation (</a:t>
                      </a:r>
                      <a:r>
                        <a:rPr lang="en-US" altLang="en-US" sz="1800" i="0" dirty="0" err="1" smtClean="0">
                          <a:solidFill>
                            <a:schemeClr val="tx1"/>
                          </a:solidFill>
                        </a:rPr>
                        <a:t>MoHUPA</a:t>
                      </a:r>
                      <a:r>
                        <a:rPr lang="en-US" altLang="en-US" sz="1800" i="0" dirty="0" smtClean="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rgbClr val="990000"/>
                          </a:solidFill>
                          <a:latin typeface="+mn-lt"/>
                          <a:ea typeface="+mn-ea"/>
                          <a:cs typeface="+mn-cs"/>
                        </a:rPr>
                        <a:t>PROOF OF INCOME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kern="1200" dirty="0" smtClean="0">
                          <a:solidFill>
                            <a:schemeClr val="tx1"/>
                          </a:solidFill>
                          <a:latin typeface="+mn-lt"/>
                          <a:ea typeface="+mn-ea"/>
                          <a:cs typeface="+mn-cs"/>
                        </a:rPr>
                        <a:t>Self-Certificate/ Affidavit </a:t>
                      </a:r>
                      <a:r>
                        <a:rPr lang="en-IN" altLang="en-US" sz="2000" b="0" kern="1200" dirty="0" smtClean="0">
                          <a:solidFill>
                            <a:schemeClr val="tx1"/>
                          </a:solidFill>
                          <a:latin typeface="+mn-lt"/>
                          <a:ea typeface="+mn-ea"/>
                          <a:cs typeface="+mn-cs"/>
                        </a:rPr>
                        <a:t>from loan applicant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rgbClr val="990000"/>
                          </a:solidFill>
                          <a:latin typeface="+mn-lt"/>
                          <a:ea typeface="+mn-ea"/>
                          <a:cs typeface="+mn-cs"/>
                        </a:rPr>
                        <a:t>PREFERENCE OF BENEFICIARIES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b="0" kern="1200" dirty="0" smtClean="0">
                          <a:solidFill>
                            <a:schemeClr val="tx1"/>
                          </a:solidFill>
                          <a:latin typeface="+mn-lt"/>
                          <a:ea typeface="+mn-ea"/>
                          <a:cs typeface="+mn-cs"/>
                        </a:rPr>
                        <a:t>Manual Scavengers/ Women (overriding preference to Widows)/ SC/ST/OBC/ Minorities/ Persons with disabilities/ Transgender, </a:t>
                      </a:r>
                      <a:r>
                        <a:rPr lang="en-IN" altLang="en-US" sz="2000" b="0" kern="1200" dirty="0" smtClean="0">
                          <a:solidFill>
                            <a:schemeClr val="tx1"/>
                          </a:solidFill>
                          <a:latin typeface="+mn-lt"/>
                          <a:ea typeface="+mn-ea"/>
                          <a:cs typeface="+mn-cs"/>
                        </a:rPr>
                        <a:t>subject to them being  EWS/LIG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rgbClr val="990000"/>
                          </a:solidFill>
                          <a:latin typeface="+mn-lt"/>
                          <a:ea typeface="+mn-ea"/>
                          <a:cs typeface="+mn-cs"/>
                        </a:rPr>
                        <a:t>BENEFICIARY IDENTIFICATION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4" indent="0">
                        <a:buFont typeface="Bookman Old Style" panose="02050604050505020204" pitchFamily="18" charset="0"/>
                        <a:buNone/>
                        <a:defRPr/>
                      </a:pPr>
                      <a:r>
                        <a:rPr lang="en-US" sz="2000" b="0" kern="1200" dirty="0" err="1" smtClean="0">
                          <a:solidFill>
                            <a:schemeClr val="tx1"/>
                          </a:solidFill>
                          <a:latin typeface="+mn-lt"/>
                          <a:ea typeface="+mn-ea"/>
                          <a:cs typeface="+mn-cs"/>
                        </a:rPr>
                        <a:t>Aadhar</a:t>
                      </a:r>
                      <a:r>
                        <a:rPr lang="en-US" sz="2000" b="0" kern="1200" dirty="0" smtClean="0">
                          <a:solidFill>
                            <a:schemeClr val="tx1"/>
                          </a:solidFill>
                          <a:latin typeface="+mn-lt"/>
                          <a:ea typeface="+mn-ea"/>
                          <a:cs typeface="+mn-cs"/>
                        </a:rPr>
                        <a:t>/Voter Card/Any Other Unique Identification / Certificate of House Ownership from Revenue Authority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19482" name="Title 1"/>
          <p:cNvSpPr txBox="1">
            <a:spLocks/>
          </p:cNvSpPr>
          <p:nvPr/>
        </p:nvSpPr>
        <p:spPr bwMode="auto">
          <a:xfrm>
            <a:off x="522288" y="76200"/>
            <a:ext cx="8183562" cy="588963"/>
          </a:xfrm>
          <a:prstGeom prst="rect">
            <a:avLst/>
          </a:prstGeom>
          <a:noFill/>
          <a:ln w="9525">
            <a:noFill/>
            <a:miter lim="800000"/>
            <a:headEnd/>
            <a:tailEnd/>
          </a:ln>
        </p:spPr>
        <p:txBody>
          <a:bodyPr/>
          <a:lstStyle/>
          <a:p>
            <a:pPr algn="ctr" eaLnBrk="1" hangingPunct="1"/>
            <a:r>
              <a:rPr lang="en-IN" altLang="en-US" sz="3600" b="1">
                <a:solidFill>
                  <a:srgbClr val="C00000"/>
                </a:solidFill>
              </a:rPr>
              <a:t>Credit Linked Subsidy Scheme (CLSS) – </a:t>
            </a:r>
            <a:r>
              <a:rPr lang="en-US" sz="3600" b="1">
                <a:solidFill>
                  <a:srgbClr val="C00000"/>
                </a:solidFill>
                <a:sym typeface="Calibri" pitchFamily="34" charset="0"/>
              </a:rPr>
              <a:t>Eligibility Criteria</a:t>
            </a:r>
            <a:endParaRPr lang="en-IN" altLang="en-US" sz="3600" b="1">
              <a:solidFill>
                <a:srgbClr val="C00000"/>
              </a:solidFill>
            </a:endParaRPr>
          </a:p>
        </p:txBody>
      </p:sp>
    </p:spTree>
  </p:cSld>
  <p:clrMapOvr>
    <a:masterClrMapping/>
  </p:clrMapOvr>
  <p:transition advClick="0">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Box 1"/>
          <p:cNvSpPr txBox="1">
            <a:spLocks noChangeArrowheads="1"/>
          </p:cNvSpPr>
          <p:nvPr/>
        </p:nvSpPr>
        <p:spPr bwMode="auto">
          <a:xfrm>
            <a:off x="144463" y="-100013"/>
            <a:ext cx="8369300" cy="585788"/>
          </a:xfrm>
          <a:prstGeom prst="rect">
            <a:avLst/>
          </a:prstGeom>
          <a:noFill/>
          <a:ln w="9525">
            <a:noFill/>
            <a:miter lim="800000"/>
            <a:headEnd/>
            <a:tailEnd/>
          </a:ln>
        </p:spPr>
        <p:txBody>
          <a:bodyPr>
            <a:spAutoFit/>
          </a:bodyPr>
          <a:lstStyle/>
          <a:p>
            <a:pPr eaLnBrk="1" hangingPunct="1"/>
            <a:r>
              <a:rPr lang="en-US" altLang="en-US" sz="3200" b="1">
                <a:solidFill>
                  <a:srgbClr val="FFFFFF"/>
                </a:solidFill>
                <a:ea typeface="SimSun" pitchFamily="2" charset="-122"/>
              </a:rPr>
              <a:t>CLSS: Beneficiary</a:t>
            </a:r>
          </a:p>
        </p:txBody>
      </p:sp>
      <p:graphicFrame>
        <p:nvGraphicFramePr>
          <p:cNvPr id="2" name="Table 1"/>
          <p:cNvGraphicFramePr>
            <a:graphicFrameLocks noGrp="1"/>
          </p:cNvGraphicFramePr>
          <p:nvPr/>
        </p:nvGraphicFramePr>
        <p:xfrm>
          <a:off x="152400" y="1219200"/>
          <a:ext cx="8839200" cy="5516880"/>
        </p:xfrm>
        <a:graphic>
          <a:graphicData uri="http://schemas.openxmlformats.org/drawingml/2006/table">
            <a:tbl>
              <a:tblPr firstRow="1" bandRow="1">
                <a:tableStyleId>{5C22544A-7EE6-4342-B048-85BDC9FD1C3A}</a:tableStyleId>
              </a:tblPr>
              <a:tblGrid>
                <a:gridCol w="2556428"/>
                <a:gridCol w="6282772"/>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2000" b="1" dirty="0" smtClean="0">
                          <a:solidFill>
                            <a:srgbClr val="990000"/>
                          </a:solidFill>
                          <a:latin typeface="+mn-lt"/>
                        </a:rPr>
                        <a:t>INTEREST SUBSIDY </a:t>
                      </a:r>
                      <a:endParaRPr lang="en-US" sz="2000" b="1" dirty="0" smtClean="0">
                        <a:solidFill>
                          <a:srgbClr val="99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en-US" sz="2000" b="0" dirty="0" smtClean="0">
                          <a:solidFill>
                            <a:schemeClr val="tx1"/>
                          </a:solidFill>
                          <a:latin typeface="+mn-lt"/>
                        </a:rPr>
                        <a:t>6.5% p.a. </a:t>
                      </a:r>
                      <a:r>
                        <a:rPr lang="en-US" altLang="en-US" sz="2000" b="0" dirty="0" smtClean="0">
                          <a:solidFill>
                            <a:schemeClr val="tx1"/>
                          </a:solidFill>
                        </a:rPr>
                        <a:t>for loan amount </a:t>
                      </a:r>
                      <a:r>
                        <a:rPr lang="en-US" altLang="en-US" sz="2000" b="0" dirty="0" err="1" smtClean="0">
                          <a:solidFill>
                            <a:schemeClr val="tx1"/>
                          </a:solidFill>
                        </a:rPr>
                        <a:t>upto</a:t>
                      </a:r>
                      <a:r>
                        <a:rPr lang="en-US" altLang="en-US" sz="2000" b="0" dirty="0" smtClean="0">
                          <a:solidFill>
                            <a:schemeClr val="tx1"/>
                          </a:solidFill>
                        </a:rPr>
                        <a:t> Rs.6 Lakh</a:t>
                      </a:r>
                      <a:r>
                        <a:rPr lang="en-US" altLang="en-US" sz="2000" b="0" baseline="0" dirty="0" smtClean="0">
                          <a:solidFill>
                            <a:schemeClr val="tx1"/>
                          </a:solidFill>
                        </a:rPr>
                        <a:t> on NPV basis</a:t>
                      </a:r>
                      <a:endParaRPr lang="en-US" altLang="en-US" sz="2000" b="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2000" b="1" u="none" dirty="0" smtClean="0">
                          <a:solidFill>
                            <a:srgbClr val="990000"/>
                          </a:solidFill>
                          <a:latin typeface="+mn-lt"/>
                        </a:rPr>
                        <a:t>MAXIMUM LOAN ELIGIBLE FOR INTEREST SUBSIDY </a:t>
                      </a:r>
                      <a:endParaRPr lang="en-US" sz="2000" b="1" u="none" dirty="0" smtClean="0">
                        <a:solidFill>
                          <a:srgbClr val="99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en-US" sz="2000" b="0" dirty="0" smtClean="0">
                          <a:solidFill>
                            <a:schemeClr val="tx1"/>
                          </a:solidFill>
                          <a:latin typeface="+mn-lt"/>
                        </a:rPr>
                        <a:t>Rs.6 Lakh. However, a Beneficiary can construct larger DU with additional cost/ loan, but Interest Subsidy will be limited to </a:t>
                      </a:r>
                      <a:r>
                        <a:rPr lang="en-US" altLang="en-US" sz="2000" b="0" dirty="0" err="1" smtClean="0">
                          <a:solidFill>
                            <a:schemeClr val="tx1"/>
                          </a:solidFill>
                          <a:latin typeface="+mn-lt"/>
                        </a:rPr>
                        <a:t>Rs</a:t>
                      </a:r>
                      <a:r>
                        <a:rPr lang="en-US" altLang="en-US" sz="2000" b="0" dirty="0" smtClean="0">
                          <a:solidFill>
                            <a:schemeClr val="tx1"/>
                          </a:solidFill>
                          <a:latin typeface="+mn-lt"/>
                        </a:rPr>
                        <a:t>. 6 Lakh loan only.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2000" b="1" dirty="0" smtClean="0">
                          <a:solidFill>
                            <a:srgbClr val="990000"/>
                          </a:solidFill>
                          <a:latin typeface="+mn-lt"/>
                        </a:rPr>
                        <a:t>LOAN PERIOD</a:t>
                      </a:r>
                      <a:endParaRPr lang="en-US" sz="2000" b="1" dirty="0" smtClean="0">
                        <a:solidFill>
                          <a:srgbClr val="99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lvl="1" indent="0">
                        <a:buFont typeface="Arial" panose="020B0604020202020204" pitchFamily="34" charset="0"/>
                        <a:buNone/>
                        <a:defRPr/>
                      </a:pPr>
                      <a:r>
                        <a:rPr lang="en-US" altLang="en-US" sz="2000" b="0" dirty="0" smtClean="0">
                          <a:solidFill>
                            <a:schemeClr val="tx1"/>
                          </a:solidFill>
                          <a:latin typeface="+mn-lt"/>
                        </a:rPr>
                        <a:t>15 Years maximum (Tenure may be more than 15 years as per due diligence norm of PLI, but </a:t>
                      </a:r>
                      <a:r>
                        <a:rPr lang="en-IN" sz="2000" b="0" dirty="0" smtClean="0">
                          <a:solidFill>
                            <a:schemeClr val="tx1"/>
                          </a:solidFill>
                          <a:latin typeface="+mn-lt"/>
                        </a:rPr>
                        <a:t>interest subsidy to be restricted on loans </a:t>
                      </a:r>
                      <a:r>
                        <a:rPr lang="en-IN" sz="2000" b="0" dirty="0" err="1" smtClean="0">
                          <a:solidFill>
                            <a:schemeClr val="tx1"/>
                          </a:solidFill>
                          <a:latin typeface="+mn-lt"/>
                        </a:rPr>
                        <a:t>upto</a:t>
                      </a:r>
                      <a:r>
                        <a:rPr lang="en-IN" sz="2000" b="0" dirty="0" smtClean="0">
                          <a:solidFill>
                            <a:schemeClr val="tx1"/>
                          </a:solidFill>
                          <a:latin typeface="+mn-lt"/>
                        </a:rPr>
                        <a:t> </a:t>
                      </a:r>
                      <a:r>
                        <a:rPr lang="en-IN" sz="2000" b="0" dirty="0" err="1" smtClean="0">
                          <a:solidFill>
                            <a:schemeClr val="tx1"/>
                          </a:solidFill>
                          <a:latin typeface="+mn-lt"/>
                        </a:rPr>
                        <a:t>Rs</a:t>
                      </a:r>
                      <a:r>
                        <a:rPr lang="en-IN" sz="2000" b="0" dirty="0" smtClean="0">
                          <a:solidFill>
                            <a:schemeClr val="tx1"/>
                          </a:solidFill>
                          <a:latin typeface="+mn-lt"/>
                        </a:rPr>
                        <a:t>. 6 Lakh for tenure not more than 15 years)</a:t>
                      </a:r>
                      <a:endParaRPr lang="en-US" altLang="en-US" sz="24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2000" b="1" dirty="0" smtClean="0">
                          <a:solidFill>
                            <a:srgbClr val="990000"/>
                          </a:solidFill>
                          <a:latin typeface="+mn-lt"/>
                        </a:rPr>
                        <a:t>NET PRESENT VALUE (NPV)</a:t>
                      </a:r>
                      <a:endParaRPr lang="en-US" sz="2000" b="1" dirty="0" smtClean="0">
                        <a:solidFill>
                          <a:srgbClr val="99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en-US" sz="2000" b="0" dirty="0" smtClean="0">
                          <a:solidFill>
                            <a:schemeClr val="tx1"/>
                          </a:solidFill>
                          <a:latin typeface="+mn-lt"/>
                        </a:rPr>
                        <a:t>@9% p.a. </a:t>
                      </a:r>
                      <a:r>
                        <a:rPr lang="en-US" altLang="en-US" sz="2000" dirty="0" smtClean="0">
                          <a:solidFill>
                            <a:schemeClr val="tx1"/>
                          </a:solidFill>
                        </a:rPr>
                        <a:t>for loan amount of Rs.6 Lakh i.e. around Rs.2.30 Lakh on loan tenure of 15 years.</a:t>
                      </a:r>
                      <a:endParaRPr lang="en-US" altLang="en-US" sz="2000" b="0" dirty="0" smtClean="0">
                        <a:solidFill>
                          <a:schemeClr val="tx1"/>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2000" b="1" dirty="0" smtClean="0">
                          <a:solidFill>
                            <a:srgbClr val="990000"/>
                          </a:solidFill>
                          <a:latin typeface="+mn-lt"/>
                        </a:rPr>
                        <a:t>CREDIT OF SUBSIDY </a:t>
                      </a:r>
                      <a:endParaRPr lang="en-US" sz="2000" b="1" dirty="0" smtClean="0">
                        <a:solidFill>
                          <a:srgbClr val="99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altLang="en-US" sz="2000" b="0" dirty="0" smtClean="0">
                          <a:solidFill>
                            <a:schemeClr val="tx1"/>
                          </a:solidFill>
                          <a:latin typeface="+mn-lt"/>
                        </a:rPr>
                        <a:t>Will be credited upfront to beneficiary loan A/c resulting in reduced effective housing loan &amp; reduced EMI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2000" b="1" dirty="0" smtClean="0">
                          <a:solidFill>
                            <a:srgbClr val="990000"/>
                          </a:solidFill>
                        </a:rPr>
                        <a:t>ADDITIONAL LOAN </a:t>
                      </a:r>
                      <a:endParaRPr lang="en-US" sz="2000" b="1" dirty="0" smtClean="0">
                        <a:solidFill>
                          <a:srgbClr val="99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eaLnBrk="1" hangingPunct="1">
                        <a:spcBef>
                          <a:spcPct val="0"/>
                        </a:spcBef>
                      </a:pPr>
                      <a:r>
                        <a:rPr lang="en-US" altLang="en-US" sz="2000" b="0" kern="1200" dirty="0" smtClean="0">
                          <a:solidFill>
                            <a:schemeClr val="tx1"/>
                          </a:solidFill>
                          <a:latin typeface="+mn-lt"/>
                          <a:ea typeface="+mn-ea"/>
                          <a:cs typeface="+mn-cs"/>
                        </a:rPr>
                        <a:t>Loan beyond </a:t>
                      </a:r>
                      <a:r>
                        <a:rPr lang="en-US" altLang="en-US" sz="2000" b="0" kern="1200" dirty="0" err="1" smtClean="0">
                          <a:solidFill>
                            <a:schemeClr val="tx1"/>
                          </a:solidFill>
                          <a:latin typeface="+mn-lt"/>
                          <a:ea typeface="+mn-ea"/>
                          <a:cs typeface="+mn-cs"/>
                        </a:rPr>
                        <a:t>Rs</a:t>
                      </a:r>
                      <a:r>
                        <a:rPr lang="en-US" altLang="en-US" sz="2000" b="0" kern="1200" dirty="0" smtClean="0">
                          <a:solidFill>
                            <a:schemeClr val="tx1"/>
                          </a:solidFill>
                          <a:latin typeface="+mn-lt"/>
                          <a:ea typeface="+mn-ea"/>
                          <a:cs typeface="+mn-cs"/>
                        </a:rPr>
                        <a:t>. 6 Lakh, will be at non-subsidized rate.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1" dirty="0" smtClean="0">
                          <a:solidFill>
                            <a:srgbClr val="990000"/>
                          </a:solidFill>
                          <a:latin typeface="+mn-lt"/>
                        </a:rPr>
                        <a:t>OWNERSHIP OF HOUSE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just" defTabSz="914400" rtl="0" eaLnBrk="1" fontAlgn="auto" latinLnBrk="0" hangingPunct="1">
                        <a:lnSpc>
                          <a:spcPct val="100000"/>
                        </a:lnSpc>
                        <a:spcBef>
                          <a:spcPct val="0"/>
                        </a:spcBef>
                        <a:spcAft>
                          <a:spcPts val="0"/>
                        </a:spcAft>
                        <a:buClrTx/>
                        <a:buSzTx/>
                        <a:buFontTx/>
                        <a:buNone/>
                        <a:tabLst/>
                        <a:defRPr/>
                      </a:pPr>
                      <a:r>
                        <a:rPr lang="en-US" altLang="en-US" sz="2000" b="0" kern="1200" dirty="0" smtClean="0">
                          <a:solidFill>
                            <a:schemeClr val="tx1"/>
                          </a:solidFill>
                          <a:latin typeface="+mn-lt"/>
                          <a:ea typeface="+mn-ea"/>
                          <a:cs typeface="+mn-cs"/>
                        </a:rPr>
                        <a:t>The houses constructed/ acquired under the Mission should be in the name of the female head of the household or in joint name of the male head and his wife.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20509" name="Title 1"/>
          <p:cNvSpPr txBox="1">
            <a:spLocks/>
          </p:cNvSpPr>
          <p:nvPr/>
        </p:nvSpPr>
        <p:spPr bwMode="auto">
          <a:xfrm>
            <a:off x="522288" y="76200"/>
            <a:ext cx="8183562" cy="588963"/>
          </a:xfrm>
          <a:prstGeom prst="rect">
            <a:avLst/>
          </a:prstGeom>
          <a:noFill/>
          <a:ln w="9525">
            <a:noFill/>
            <a:miter lim="800000"/>
            <a:headEnd/>
            <a:tailEnd/>
          </a:ln>
        </p:spPr>
        <p:txBody>
          <a:bodyPr/>
          <a:lstStyle/>
          <a:p>
            <a:pPr algn="ctr" eaLnBrk="1" hangingPunct="1"/>
            <a:r>
              <a:rPr lang="en-IN" altLang="en-US" sz="3600" b="1">
                <a:solidFill>
                  <a:srgbClr val="C00000"/>
                </a:solidFill>
              </a:rPr>
              <a:t>Credit Linked Subsidy Scheme (CLSS) – </a:t>
            </a:r>
            <a:r>
              <a:rPr lang="en-US" sz="3600" b="1">
                <a:solidFill>
                  <a:srgbClr val="C00000"/>
                </a:solidFill>
                <a:sym typeface="Calibri" pitchFamily="34" charset="0"/>
              </a:rPr>
              <a:t>Eligibility Criteria</a:t>
            </a:r>
            <a:endParaRPr lang="en-IN" altLang="en-US" sz="3600" b="1">
              <a:solidFill>
                <a:srgbClr val="C00000"/>
              </a:solidFill>
            </a:endParaRPr>
          </a:p>
        </p:txBody>
      </p:sp>
    </p:spTree>
  </p:cSld>
  <p:clrMapOvr>
    <a:masterClrMapping/>
  </p:clrMapOvr>
  <p:transition advClick="0">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hape 96"/>
          <p:cNvSpPr>
            <a:spLocks noChangeArrowheads="1"/>
          </p:cNvSpPr>
          <p:nvPr/>
        </p:nvSpPr>
        <p:spPr bwMode="auto">
          <a:xfrm>
            <a:off x="228600" y="874713"/>
            <a:ext cx="3859213" cy="449262"/>
          </a:xfrm>
          <a:prstGeom prst="rect">
            <a:avLst/>
          </a:prstGeom>
          <a:solidFill>
            <a:srgbClr val="92D050"/>
          </a:solidFill>
          <a:ln w="19050">
            <a:solidFill>
              <a:schemeClr val="tx2"/>
            </a:solidFill>
            <a:round/>
            <a:headEnd/>
            <a:tailEnd/>
          </a:ln>
        </p:spPr>
        <p:txBody>
          <a:bodyPr lIns="82895" tIns="82895" rIns="82895" bIns="82895" anchor="ctr"/>
          <a:lstStyle/>
          <a:p>
            <a:pPr algn="ctr" eaLnBrk="1" hangingPunct="1"/>
            <a:r>
              <a:rPr lang="en-US" altLang="en-US" sz="2000" b="1">
                <a:latin typeface="Arial Narrow" pitchFamily="34" charset="0"/>
              </a:rPr>
              <a:t>ROLE WITH INDIVIDUAL</a:t>
            </a:r>
          </a:p>
        </p:txBody>
      </p:sp>
      <p:sp>
        <p:nvSpPr>
          <p:cNvPr id="21507" name="Shape 97"/>
          <p:cNvSpPr>
            <a:spLocks noChangeArrowheads="1"/>
          </p:cNvSpPr>
          <p:nvPr/>
        </p:nvSpPr>
        <p:spPr bwMode="auto">
          <a:xfrm>
            <a:off x="228600" y="1462088"/>
            <a:ext cx="3752850" cy="852487"/>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r>
              <a:rPr lang="en-US" altLang="en-US" sz="1600">
                <a:latin typeface="Arial Narrow" pitchFamily="34" charset="0"/>
              </a:rPr>
              <a:t>Receiving Home Loan Application (</a:t>
            </a:r>
          </a:p>
          <a:p>
            <a:pPr algn="ctr" eaLnBrk="1" hangingPunct="1"/>
            <a:r>
              <a:rPr lang="en-US" altLang="en-US" sz="1600">
                <a:latin typeface="Arial Narrow" pitchFamily="34" charset="0"/>
              </a:rPr>
              <a:t>Incl. Master Data, either directly or through </a:t>
            </a:r>
          </a:p>
          <a:p>
            <a:pPr algn="ctr" eaLnBrk="1" hangingPunct="1"/>
            <a:r>
              <a:rPr lang="en-US" altLang="en-US" sz="1600">
                <a:latin typeface="Arial Narrow" pitchFamily="34" charset="0"/>
              </a:rPr>
              <a:t>ULB/Agency identified by State/ULB)</a:t>
            </a:r>
          </a:p>
        </p:txBody>
      </p:sp>
      <p:sp>
        <p:nvSpPr>
          <p:cNvPr id="98" name="Shape 98"/>
          <p:cNvSpPr/>
          <p:nvPr/>
        </p:nvSpPr>
        <p:spPr>
          <a:xfrm>
            <a:off x="228600" y="2590800"/>
            <a:ext cx="3752850" cy="1238250"/>
          </a:xfrm>
          <a:prstGeom prst="rect">
            <a:avLst/>
          </a:prstGeom>
          <a:solidFill>
            <a:schemeClr val="lt2"/>
          </a:solidFill>
          <a:ln w="19050" cap="flat" cmpd="sng">
            <a:solidFill>
              <a:schemeClr val="dk2"/>
            </a:solidFill>
            <a:prstDash val="solid"/>
            <a:round/>
            <a:headEnd type="none" w="med" len="med"/>
            <a:tailEnd type="none" w="med" len="med"/>
          </a:ln>
        </p:spPr>
        <p:txBody>
          <a:bodyPr lIns="82895" tIns="82895" rIns="82895" bIns="82895" anchor="ctr"/>
          <a:lstStyle/>
          <a:p>
            <a:pPr eaLnBrk="1" fontAlgn="auto" hangingPunct="1">
              <a:spcBef>
                <a:spcPts val="0"/>
              </a:spcBef>
              <a:spcAft>
                <a:spcPts val="0"/>
              </a:spcAft>
              <a:defRPr/>
            </a:pPr>
            <a:endParaRPr sz="1600" dirty="0">
              <a:latin typeface="Arial Narrow" panose="020B0606020202030204" pitchFamily="34" charset="0"/>
            </a:endParaRPr>
          </a:p>
          <a:p>
            <a:pPr indent="414554" algn="ctr" eaLnBrk="1" fontAlgn="auto" hangingPunct="1">
              <a:spcBef>
                <a:spcPts val="0"/>
              </a:spcBef>
              <a:spcAft>
                <a:spcPts val="0"/>
              </a:spcAft>
              <a:defRPr/>
            </a:pPr>
            <a:endParaRPr sz="1600" dirty="0">
              <a:latin typeface="Arial Narrow" panose="020B0606020202030204" pitchFamily="34" charset="0"/>
            </a:endParaRPr>
          </a:p>
          <a:p>
            <a:pPr algn="ctr" eaLnBrk="1" fontAlgn="auto" hangingPunct="1">
              <a:spcBef>
                <a:spcPts val="0"/>
              </a:spcBef>
              <a:spcAft>
                <a:spcPts val="0"/>
              </a:spcAft>
              <a:defRPr/>
            </a:pPr>
            <a:r>
              <a:rPr lang="en-US" sz="1600" dirty="0">
                <a:latin typeface="Arial Narrow" panose="020B0606020202030204" pitchFamily="34" charset="0"/>
              </a:rPr>
              <a:t>Processing for Identification</a:t>
            </a:r>
          </a:p>
          <a:p>
            <a:pPr indent="414554" algn="ctr" eaLnBrk="1" fontAlgn="auto" hangingPunct="1">
              <a:spcBef>
                <a:spcPts val="0"/>
              </a:spcBef>
              <a:spcAft>
                <a:spcPts val="0"/>
              </a:spcAft>
              <a:defRPr/>
            </a:pPr>
            <a:r>
              <a:rPr lang="en-US" sz="1500" dirty="0">
                <a:latin typeface="Arial Narrow" panose="020B0606020202030204" pitchFamily="34" charset="0"/>
              </a:rPr>
              <a:t>(Linking, identification to </a:t>
            </a:r>
            <a:r>
              <a:rPr lang="en-US" sz="1500" dirty="0" err="1">
                <a:latin typeface="Arial Narrow" panose="020B0606020202030204" pitchFamily="34" charset="0"/>
              </a:rPr>
              <a:t>Aadhar</a:t>
            </a:r>
            <a:r>
              <a:rPr lang="en-US" sz="1500" dirty="0">
                <a:latin typeface="Arial Narrow" panose="020B0606020202030204" pitchFamily="34" charset="0"/>
              </a:rPr>
              <a:t>, Voter card, any other unique identification no.  and a certificate of house ownership from Revenue Authority of individual and native district to avoid duplication</a:t>
            </a:r>
            <a:endParaRPr sz="1500" dirty="0">
              <a:latin typeface="Arial Narrow" panose="020B0606020202030204" pitchFamily="34" charset="0"/>
            </a:endParaRPr>
          </a:p>
          <a:p>
            <a:pPr indent="414554" algn="ctr" eaLnBrk="1" fontAlgn="auto" hangingPunct="1">
              <a:spcBef>
                <a:spcPts val="0"/>
              </a:spcBef>
              <a:spcAft>
                <a:spcPts val="0"/>
              </a:spcAft>
              <a:buClr>
                <a:schemeClr val="dk1"/>
              </a:buClr>
              <a:defRPr/>
            </a:pPr>
            <a:endParaRPr sz="1600" dirty="0">
              <a:latin typeface="Arial Narrow" panose="020B0606020202030204" pitchFamily="34" charset="0"/>
            </a:endParaRPr>
          </a:p>
          <a:p>
            <a:pPr indent="414554" algn="ctr" eaLnBrk="1" fontAlgn="auto" hangingPunct="1">
              <a:spcBef>
                <a:spcPts val="0"/>
              </a:spcBef>
              <a:spcAft>
                <a:spcPts val="0"/>
              </a:spcAft>
              <a:defRPr/>
            </a:pPr>
            <a:endParaRPr sz="1600" dirty="0">
              <a:latin typeface="Arial Narrow" panose="020B0606020202030204" pitchFamily="34" charset="0"/>
            </a:endParaRPr>
          </a:p>
        </p:txBody>
      </p:sp>
      <p:sp>
        <p:nvSpPr>
          <p:cNvPr id="21509" name="Shape 99"/>
          <p:cNvSpPr>
            <a:spLocks noChangeArrowheads="1"/>
          </p:cNvSpPr>
          <p:nvPr/>
        </p:nvSpPr>
        <p:spPr bwMode="auto">
          <a:xfrm>
            <a:off x="228600" y="4087813"/>
            <a:ext cx="3752850" cy="476250"/>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r>
              <a:rPr lang="en-US" altLang="en-US" sz="1600">
                <a:latin typeface="Arial Narrow" pitchFamily="34" charset="0"/>
              </a:rPr>
              <a:t>Undertaking Due diligence and Appraisal processes</a:t>
            </a:r>
          </a:p>
        </p:txBody>
      </p:sp>
      <p:cxnSp>
        <p:nvCxnSpPr>
          <p:cNvPr id="21510" name="Shape 100"/>
          <p:cNvCxnSpPr>
            <a:cxnSpLocks noChangeShapeType="1"/>
          </p:cNvCxnSpPr>
          <p:nvPr/>
        </p:nvCxnSpPr>
        <p:spPr bwMode="auto">
          <a:xfrm>
            <a:off x="2051050" y="2286000"/>
            <a:ext cx="0" cy="309563"/>
          </a:xfrm>
          <a:prstGeom prst="straightConnector1">
            <a:avLst/>
          </a:prstGeom>
          <a:noFill/>
          <a:ln w="19050">
            <a:solidFill>
              <a:schemeClr val="tx2"/>
            </a:solidFill>
            <a:round/>
            <a:headEnd type="none" w="lg" len="lg"/>
            <a:tailEnd type="triangle" w="lg" len="lg"/>
          </a:ln>
        </p:spPr>
      </p:cxnSp>
      <p:cxnSp>
        <p:nvCxnSpPr>
          <p:cNvPr id="21511" name="Shape 101"/>
          <p:cNvCxnSpPr>
            <a:cxnSpLocks noChangeShapeType="1"/>
          </p:cNvCxnSpPr>
          <p:nvPr/>
        </p:nvCxnSpPr>
        <p:spPr bwMode="auto">
          <a:xfrm>
            <a:off x="1985963" y="3810000"/>
            <a:ext cx="0" cy="277813"/>
          </a:xfrm>
          <a:prstGeom prst="straightConnector1">
            <a:avLst/>
          </a:prstGeom>
          <a:noFill/>
          <a:ln w="19050">
            <a:solidFill>
              <a:schemeClr val="tx2"/>
            </a:solidFill>
            <a:round/>
            <a:headEnd type="none" w="lg" len="lg"/>
            <a:tailEnd type="triangle" w="lg" len="lg"/>
          </a:ln>
        </p:spPr>
      </p:cxnSp>
      <p:cxnSp>
        <p:nvCxnSpPr>
          <p:cNvPr id="21512" name="Shape 102"/>
          <p:cNvCxnSpPr>
            <a:cxnSpLocks noChangeShapeType="1"/>
          </p:cNvCxnSpPr>
          <p:nvPr/>
        </p:nvCxnSpPr>
        <p:spPr bwMode="auto">
          <a:xfrm>
            <a:off x="1981200" y="4600575"/>
            <a:ext cx="7938" cy="273050"/>
          </a:xfrm>
          <a:prstGeom prst="straightConnector1">
            <a:avLst/>
          </a:prstGeom>
          <a:noFill/>
          <a:ln w="19050">
            <a:solidFill>
              <a:schemeClr val="tx2"/>
            </a:solidFill>
            <a:round/>
            <a:headEnd type="none" w="lg" len="lg"/>
            <a:tailEnd type="triangle" w="lg" len="lg"/>
          </a:ln>
        </p:spPr>
      </p:cxnSp>
      <p:sp>
        <p:nvSpPr>
          <p:cNvPr id="21513" name="Shape 103"/>
          <p:cNvSpPr>
            <a:spLocks noChangeArrowheads="1"/>
          </p:cNvSpPr>
          <p:nvPr/>
        </p:nvSpPr>
        <p:spPr bwMode="auto">
          <a:xfrm>
            <a:off x="228600" y="4876800"/>
            <a:ext cx="3752850" cy="1000125"/>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endParaRPr lang="en-US" altLang="en-US" sz="1600">
              <a:latin typeface="Arial Narrow" pitchFamily="34" charset="0"/>
            </a:endParaRPr>
          </a:p>
          <a:p>
            <a:pPr algn="ctr" eaLnBrk="1" hangingPunct="1"/>
            <a:r>
              <a:rPr lang="en-US" altLang="en-US" sz="1600">
                <a:latin typeface="Arial Narrow" pitchFamily="34" charset="0"/>
              </a:rPr>
              <a:t>Processing Claim for Eligible Applicant</a:t>
            </a:r>
          </a:p>
          <a:p>
            <a:pPr algn="ctr" eaLnBrk="1" hangingPunct="1"/>
            <a:r>
              <a:rPr lang="en-US" altLang="en-US" sz="1600">
                <a:solidFill>
                  <a:srgbClr val="000000"/>
                </a:solidFill>
                <a:latin typeface="Arial Narrow" pitchFamily="34" charset="0"/>
              </a:rPr>
              <a:t>without taking processing charge from the Applicant and obtaining Rs. 1000/- per sanctioned application from HUDCO</a:t>
            </a:r>
            <a:endParaRPr lang="en-US" altLang="en-US" sz="1600">
              <a:latin typeface="Arial Narrow" pitchFamily="34" charset="0"/>
            </a:endParaRPr>
          </a:p>
          <a:p>
            <a:pPr algn="ctr" eaLnBrk="1" hangingPunct="1"/>
            <a:endParaRPr lang="en-US" altLang="en-US" sz="1600">
              <a:latin typeface="Arial Narrow" pitchFamily="34" charset="0"/>
            </a:endParaRPr>
          </a:p>
        </p:txBody>
      </p:sp>
      <p:sp>
        <p:nvSpPr>
          <p:cNvPr id="21514" name="Shape 107"/>
          <p:cNvSpPr>
            <a:spLocks noChangeArrowheads="1"/>
          </p:cNvSpPr>
          <p:nvPr/>
        </p:nvSpPr>
        <p:spPr bwMode="auto">
          <a:xfrm>
            <a:off x="4800600" y="860425"/>
            <a:ext cx="3636963" cy="434975"/>
          </a:xfrm>
          <a:prstGeom prst="rect">
            <a:avLst/>
          </a:prstGeom>
          <a:solidFill>
            <a:srgbClr val="92D050"/>
          </a:solidFill>
          <a:ln w="19050">
            <a:solidFill>
              <a:schemeClr val="tx2"/>
            </a:solidFill>
            <a:round/>
            <a:headEnd/>
            <a:tailEnd/>
          </a:ln>
        </p:spPr>
        <p:txBody>
          <a:bodyPr lIns="82895" tIns="82895" rIns="82895" bIns="82895" anchor="ctr"/>
          <a:lstStyle/>
          <a:p>
            <a:pPr algn="ctr" eaLnBrk="1" hangingPunct="1"/>
            <a:r>
              <a:rPr lang="en-US" altLang="en-US" sz="2000" b="1">
                <a:latin typeface="Arial Narrow" pitchFamily="34" charset="0"/>
              </a:rPr>
              <a:t>ROLE WITH HUDCO</a:t>
            </a:r>
          </a:p>
        </p:txBody>
      </p:sp>
      <p:sp>
        <p:nvSpPr>
          <p:cNvPr id="21515" name="Shape 108"/>
          <p:cNvSpPr>
            <a:spLocks noChangeArrowheads="1"/>
          </p:cNvSpPr>
          <p:nvPr/>
        </p:nvSpPr>
        <p:spPr bwMode="auto">
          <a:xfrm>
            <a:off x="4802188" y="1481138"/>
            <a:ext cx="3656012" cy="552450"/>
          </a:xfrm>
          <a:prstGeom prst="rect">
            <a:avLst/>
          </a:prstGeom>
          <a:solidFill>
            <a:schemeClr val="bg2"/>
          </a:solidFill>
          <a:ln w="19050">
            <a:solidFill>
              <a:schemeClr val="tx2"/>
            </a:solidFill>
            <a:round/>
            <a:headEnd/>
            <a:tailEnd/>
          </a:ln>
        </p:spPr>
        <p:txBody>
          <a:bodyPr lIns="82895" tIns="82895" rIns="82895" bIns="82895" anchor="ctr"/>
          <a:lstStyle/>
          <a:p>
            <a:pPr indent="414338" algn="ctr" eaLnBrk="1" hangingPunct="1"/>
            <a:r>
              <a:rPr lang="en-US" altLang="en-US" sz="1600">
                <a:latin typeface="Arial Narrow" pitchFamily="34" charset="0"/>
              </a:rPr>
              <a:t>Registering with  HUDCO</a:t>
            </a:r>
          </a:p>
          <a:p>
            <a:pPr indent="414338" algn="ctr" eaLnBrk="1" hangingPunct="1"/>
            <a:r>
              <a:rPr lang="en-US" altLang="en-US" sz="1600">
                <a:latin typeface="Arial Narrow" pitchFamily="34" charset="0"/>
              </a:rPr>
              <a:t>(by signing the </a:t>
            </a:r>
            <a:r>
              <a:rPr lang="en-US" altLang="en-US" sz="1600" b="1">
                <a:latin typeface="Arial Narrow" pitchFamily="34" charset="0"/>
              </a:rPr>
              <a:t>MoU</a:t>
            </a:r>
            <a:r>
              <a:rPr lang="en-US" altLang="en-US" sz="1600">
                <a:latin typeface="Arial Narrow" pitchFamily="34" charset="0"/>
              </a:rPr>
              <a:t>) </a:t>
            </a:r>
          </a:p>
        </p:txBody>
      </p:sp>
      <p:sp>
        <p:nvSpPr>
          <p:cNvPr id="21516" name="Shape 109"/>
          <p:cNvSpPr>
            <a:spLocks noChangeArrowheads="1"/>
          </p:cNvSpPr>
          <p:nvPr/>
        </p:nvSpPr>
        <p:spPr bwMode="auto">
          <a:xfrm>
            <a:off x="4829175" y="2362200"/>
            <a:ext cx="3629025" cy="633413"/>
          </a:xfrm>
          <a:prstGeom prst="rect">
            <a:avLst/>
          </a:prstGeom>
          <a:solidFill>
            <a:schemeClr val="bg2"/>
          </a:solidFill>
          <a:ln w="19050">
            <a:solidFill>
              <a:schemeClr val="tx2"/>
            </a:solidFill>
            <a:round/>
            <a:headEnd/>
            <a:tailEnd/>
          </a:ln>
        </p:spPr>
        <p:txBody>
          <a:bodyPr lIns="82895" tIns="82895" rIns="82895" bIns="82895" anchor="ctr"/>
          <a:lstStyle/>
          <a:p>
            <a:pPr indent="414338" algn="ctr" eaLnBrk="1" hangingPunct="1"/>
            <a:endParaRPr lang="en-US" altLang="en-US" sz="1600">
              <a:latin typeface="Arial Narrow" pitchFamily="34" charset="0"/>
            </a:endParaRPr>
          </a:p>
          <a:p>
            <a:pPr indent="414338" algn="ctr" eaLnBrk="1" hangingPunct="1"/>
            <a:r>
              <a:rPr lang="en-US" altLang="en-US" sz="1600">
                <a:latin typeface="Arial Narrow" pitchFamily="34" charset="0"/>
              </a:rPr>
              <a:t>Flagging &amp; Submitting the Claim along with Master Data</a:t>
            </a:r>
          </a:p>
          <a:p>
            <a:pPr indent="414338" algn="ctr" eaLnBrk="1" hangingPunct="1"/>
            <a:endParaRPr lang="en-US" altLang="en-US" sz="1600">
              <a:latin typeface="Arial Narrow" pitchFamily="34" charset="0"/>
            </a:endParaRPr>
          </a:p>
        </p:txBody>
      </p:sp>
      <p:sp>
        <p:nvSpPr>
          <p:cNvPr id="21517" name="Shape 110"/>
          <p:cNvSpPr>
            <a:spLocks noChangeArrowheads="1"/>
          </p:cNvSpPr>
          <p:nvPr/>
        </p:nvSpPr>
        <p:spPr bwMode="auto">
          <a:xfrm>
            <a:off x="4829175" y="3276600"/>
            <a:ext cx="3629025" cy="354013"/>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r>
              <a:rPr lang="en-US" altLang="en-US" sz="1600">
                <a:latin typeface="Arial Narrow" pitchFamily="34" charset="0"/>
              </a:rPr>
              <a:t>Claiming Subsidy From HUDCO</a:t>
            </a:r>
          </a:p>
        </p:txBody>
      </p:sp>
      <p:cxnSp>
        <p:nvCxnSpPr>
          <p:cNvPr id="21518" name="Shape 111"/>
          <p:cNvCxnSpPr>
            <a:cxnSpLocks noChangeShapeType="1"/>
          </p:cNvCxnSpPr>
          <p:nvPr/>
        </p:nvCxnSpPr>
        <p:spPr bwMode="auto">
          <a:xfrm rot="5400000">
            <a:off x="6376194" y="2177257"/>
            <a:ext cx="280987" cy="0"/>
          </a:xfrm>
          <a:prstGeom prst="straightConnector1">
            <a:avLst/>
          </a:prstGeom>
          <a:noFill/>
          <a:ln w="19050">
            <a:solidFill>
              <a:schemeClr val="tx2"/>
            </a:solidFill>
            <a:round/>
            <a:headEnd type="none" w="lg" len="lg"/>
            <a:tailEnd type="triangle" w="lg" len="lg"/>
          </a:ln>
        </p:spPr>
      </p:cxnSp>
      <p:sp>
        <p:nvSpPr>
          <p:cNvPr id="21519" name="Shape 112"/>
          <p:cNvSpPr>
            <a:spLocks noChangeArrowheads="1"/>
          </p:cNvSpPr>
          <p:nvPr/>
        </p:nvSpPr>
        <p:spPr bwMode="auto">
          <a:xfrm>
            <a:off x="4829175" y="3886200"/>
            <a:ext cx="3629025" cy="560388"/>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endParaRPr lang="en-US" altLang="en-US" sz="1600">
              <a:latin typeface="Arial Narrow" pitchFamily="34" charset="0"/>
            </a:endParaRPr>
          </a:p>
          <a:p>
            <a:pPr algn="ctr" eaLnBrk="1" hangingPunct="1"/>
            <a:r>
              <a:rPr lang="en-US" altLang="en-US" sz="1600">
                <a:latin typeface="Arial Narrow" pitchFamily="34" charset="0"/>
              </a:rPr>
              <a:t>PLI Informing Beneficiary</a:t>
            </a:r>
          </a:p>
          <a:p>
            <a:pPr algn="ctr" eaLnBrk="1" hangingPunct="1"/>
            <a:r>
              <a:rPr lang="en-US" altLang="en-US" sz="1600">
                <a:latin typeface="Arial Narrow" pitchFamily="34" charset="0"/>
              </a:rPr>
              <a:t>(about her/his eligibility under CLSS)</a:t>
            </a:r>
          </a:p>
          <a:p>
            <a:pPr algn="ctr" eaLnBrk="1" hangingPunct="1"/>
            <a:endParaRPr lang="en-US" altLang="en-US" sz="1600">
              <a:latin typeface="Arial Narrow" pitchFamily="34" charset="0"/>
            </a:endParaRPr>
          </a:p>
        </p:txBody>
      </p:sp>
      <p:cxnSp>
        <p:nvCxnSpPr>
          <p:cNvPr id="21520" name="Shape 113"/>
          <p:cNvCxnSpPr>
            <a:cxnSpLocks noChangeShapeType="1"/>
          </p:cNvCxnSpPr>
          <p:nvPr/>
        </p:nvCxnSpPr>
        <p:spPr bwMode="auto">
          <a:xfrm rot="16200000" flipH="1">
            <a:off x="6442869" y="3115469"/>
            <a:ext cx="268287" cy="9525"/>
          </a:xfrm>
          <a:prstGeom prst="straightConnector1">
            <a:avLst/>
          </a:prstGeom>
          <a:noFill/>
          <a:ln w="19050">
            <a:solidFill>
              <a:schemeClr val="tx2"/>
            </a:solidFill>
            <a:round/>
            <a:headEnd type="none" w="lg" len="lg"/>
            <a:tailEnd type="triangle" w="lg" len="lg"/>
          </a:ln>
        </p:spPr>
      </p:cxnSp>
      <p:sp>
        <p:nvSpPr>
          <p:cNvPr id="21521" name="Shape 114"/>
          <p:cNvSpPr>
            <a:spLocks noChangeArrowheads="1"/>
          </p:cNvSpPr>
          <p:nvPr/>
        </p:nvSpPr>
        <p:spPr bwMode="auto">
          <a:xfrm>
            <a:off x="4829175" y="4695825"/>
            <a:ext cx="3629025" cy="504825"/>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r>
              <a:rPr lang="en-US" altLang="en-US" sz="1600">
                <a:latin typeface="Arial Narrow" pitchFamily="34" charset="0"/>
              </a:rPr>
              <a:t>PLI Crediting Upfront</a:t>
            </a:r>
          </a:p>
          <a:p>
            <a:pPr algn="ctr" eaLnBrk="1" hangingPunct="1"/>
            <a:r>
              <a:rPr lang="en-US" altLang="en-US" sz="1600">
                <a:latin typeface="Arial Narrow" pitchFamily="34" charset="0"/>
              </a:rPr>
              <a:t>Subsidy to beneficiary’s A/c</a:t>
            </a:r>
          </a:p>
        </p:txBody>
      </p:sp>
      <p:sp>
        <p:nvSpPr>
          <p:cNvPr id="21522" name="Shape 116"/>
          <p:cNvSpPr>
            <a:spLocks noChangeArrowheads="1"/>
          </p:cNvSpPr>
          <p:nvPr/>
        </p:nvSpPr>
        <p:spPr bwMode="auto">
          <a:xfrm>
            <a:off x="4829175" y="5468938"/>
            <a:ext cx="3629025" cy="417512"/>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r>
              <a:rPr lang="en-US" altLang="en-US" sz="1600">
                <a:latin typeface="Arial Narrow" pitchFamily="34" charset="0"/>
              </a:rPr>
              <a:t>Furnishing Utilization Certificate to CNA</a:t>
            </a:r>
          </a:p>
        </p:txBody>
      </p:sp>
      <p:cxnSp>
        <p:nvCxnSpPr>
          <p:cNvPr id="21523" name="Shape 119"/>
          <p:cNvCxnSpPr>
            <a:cxnSpLocks noChangeShapeType="1"/>
          </p:cNvCxnSpPr>
          <p:nvPr/>
        </p:nvCxnSpPr>
        <p:spPr bwMode="auto">
          <a:xfrm rot="16200000" flipH="1">
            <a:off x="6385719" y="6465094"/>
            <a:ext cx="269875" cy="7937"/>
          </a:xfrm>
          <a:prstGeom prst="straightConnector1">
            <a:avLst/>
          </a:prstGeom>
          <a:noFill/>
          <a:ln w="19050">
            <a:solidFill>
              <a:schemeClr val="tx2"/>
            </a:solidFill>
            <a:round/>
            <a:headEnd type="none" w="lg" len="lg"/>
            <a:tailEnd type="triangle" w="lg" len="lg"/>
          </a:ln>
        </p:spPr>
      </p:cxnSp>
      <p:sp>
        <p:nvSpPr>
          <p:cNvPr id="21524" name="Shape 120"/>
          <p:cNvSpPr>
            <a:spLocks noChangeArrowheads="1"/>
          </p:cNvSpPr>
          <p:nvPr/>
        </p:nvSpPr>
        <p:spPr bwMode="auto">
          <a:xfrm>
            <a:off x="4829175" y="6099175"/>
            <a:ext cx="3629025" cy="641350"/>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r>
              <a:rPr lang="en-US" altLang="en-US" sz="1600">
                <a:latin typeface="Arial Narrow" pitchFamily="34" charset="0"/>
              </a:rPr>
              <a:t>Maintenance of CLSS Beneficiary Documents </a:t>
            </a:r>
          </a:p>
          <a:p>
            <a:pPr algn="ctr" eaLnBrk="1" hangingPunct="1"/>
            <a:r>
              <a:rPr lang="en-US" altLang="en-US" sz="1600">
                <a:latin typeface="Arial Narrow" pitchFamily="34" charset="0"/>
              </a:rPr>
              <a:t>(for verification during inspection, if required)</a:t>
            </a:r>
          </a:p>
        </p:txBody>
      </p:sp>
      <p:sp>
        <p:nvSpPr>
          <p:cNvPr id="21525" name="TextBox 63"/>
          <p:cNvSpPr txBox="1">
            <a:spLocks noChangeArrowheads="1"/>
          </p:cNvSpPr>
          <p:nvPr/>
        </p:nvSpPr>
        <p:spPr bwMode="auto">
          <a:xfrm>
            <a:off x="4181475" y="7285038"/>
            <a:ext cx="168275" cy="330200"/>
          </a:xfrm>
          <a:prstGeom prst="rect">
            <a:avLst/>
          </a:prstGeom>
          <a:noFill/>
          <a:ln w="9525">
            <a:noFill/>
            <a:miter lim="800000"/>
            <a:headEnd/>
            <a:tailEnd/>
          </a:ln>
        </p:spPr>
        <p:txBody>
          <a:bodyPr wrap="none" lIns="82935" tIns="41468" rIns="82935" bIns="41468">
            <a:spAutoFit/>
          </a:bodyPr>
          <a:lstStyle/>
          <a:p>
            <a:pPr eaLnBrk="1" hangingPunct="1"/>
            <a:endParaRPr lang="en-IN" altLang="en-US" sz="1600">
              <a:latin typeface="Arial Narrow" pitchFamily="34" charset="0"/>
            </a:endParaRPr>
          </a:p>
        </p:txBody>
      </p:sp>
      <p:cxnSp>
        <p:nvCxnSpPr>
          <p:cNvPr id="83" name="Elbow Connector 82"/>
          <p:cNvCxnSpPr/>
          <p:nvPr/>
        </p:nvCxnSpPr>
        <p:spPr>
          <a:xfrm>
            <a:off x="3792538" y="7389813"/>
            <a:ext cx="519112" cy="1587"/>
          </a:xfrm>
          <a:prstGeom prst="bentConnector3">
            <a:avLst>
              <a:gd name="adj1" fmla="val 50000"/>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30" name="Shape 126"/>
          <p:cNvSpPr txBox="1"/>
          <p:nvPr/>
        </p:nvSpPr>
        <p:spPr>
          <a:xfrm>
            <a:off x="177800" y="-100013"/>
            <a:ext cx="8269288" cy="577851"/>
          </a:xfrm>
          <a:prstGeom prst="rect">
            <a:avLst/>
          </a:prstGeom>
          <a:noFill/>
          <a:ln>
            <a:noFill/>
          </a:ln>
        </p:spPr>
        <p:txBody>
          <a:bodyPr lIns="82895" tIns="82895" rIns="82895" bIns="82895"/>
          <a:lstStyle/>
          <a:p>
            <a:pPr algn="ctr" eaLnBrk="1" fontAlgn="auto" hangingPunct="1">
              <a:spcBef>
                <a:spcPts val="0"/>
              </a:spcBef>
              <a:spcAft>
                <a:spcPts val="0"/>
              </a:spcAft>
              <a:defRPr/>
            </a:pPr>
            <a:r>
              <a:rPr lang="en-US" sz="3200" b="1" dirty="0">
                <a:solidFill>
                  <a:srgbClr val="C00000"/>
                </a:solidFill>
                <a:latin typeface="+mj-lt"/>
                <a:ea typeface="+mj-ea"/>
                <a:cs typeface="+mj-cs"/>
              </a:rPr>
              <a:t>Primary Lending Institution (PLI) Role</a:t>
            </a:r>
          </a:p>
          <a:p>
            <a:pPr algn="ctr" eaLnBrk="1" fontAlgn="auto" hangingPunct="1">
              <a:spcBef>
                <a:spcPts val="0"/>
              </a:spcBef>
              <a:spcAft>
                <a:spcPts val="0"/>
              </a:spcAft>
              <a:defRPr/>
            </a:pPr>
            <a:r>
              <a:rPr lang="en-US" sz="2400" b="1" dirty="0">
                <a:latin typeface="+mn-lt"/>
              </a:rPr>
              <a:t>(Banks/HFCs/Co-Operative Banks/RRBs etc.)</a:t>
            </a:r>
          </a:p>
        </p:txBody>
      </p:sp>
      <p:sp>
        <p:nvSpPr>
          <p:cNvPr id="21528" name="Shape 103"/>
          <p:cNvSpPr>
            <a:spLocks noChangeArrowheads="1"/>
          </p:cNvSpPr>
          <p:nvPr/>
        </p:nvSpPr>
        <p:spPr bwMode="auto">
          <a:xfrm>
            <a:off x="244475" y="6096000"/>
            <a:ext cx="3736975" cy="682625"/>
          </a:xfrm>
          <a:prstGeom prst="rect">
            <a:avLst/>
          </a:prstGeom>
          <a:solidFill>
            <a:schemeClr val="bg2"/>
          </a:solidFill>
          <a:ln w="19050">
            <a:solidFill>
              <a:schemeClr val="tx2"/>
            </a:solidFill>
            <a:round/>
            <a:headEnd/>
            <a:tailEnd/>
          </a:ln>
        </p:spPr>
        <p:txBody>
          <a:bodyPr lIns="82895" tIns="82895" rIns="82895" bIns="82895" anchor="ctr"/>
          <a:lstStyle/>
          <a:p>
            <a:pPr eaLnBrk="1" hangingPunct="1"/>
            <a:r>
              <a:rPr lang="en-IN" altLang="en-US" sz="1600">
                <a:latin typeface="Arial Narrow" pitchFamily="34" charset="0"/>
              </a:rPr>
              <a:t>Facilitation Charges of Rs.250/- per sanctioned application to NGO/ULB through States/UTs</a:t>
            </a:r>
            <a:endParaRPr lang="en-US" altLang="en-US" sz="1600">
              <a:latin typeface="Arial Narrow" pitchFamily="34" charset="0"/>
            </a:endParaRPr>
          </a:p>
        </p:txBody>
      </p:sp>
      <p:cxnSp>
        <p:nvCxnSpPr>
          <p:cNvPr id="21529" name="Shape 102"/>
          <p:cNvCxnSpPr>
            <a:cxnSpLocks noChangeShapeType="1"/>
          </p:cNvCxnSpPr>
          <p:nvPr/>
        </p:nvCxnSpPr>
        <p:spPr bwMode="auto">
          <a:xfrm>
            <a:off x="2014538" y="5867400"/>
            <a:ext cx="9525" cy="273050"/>
          </a:xfrm>
          <a:prstGeom prst="straightConnector1">
            <a:avLst/>
          </a:prstGeom>
          <a:noFill/>
          <a:ln w="19050">
            <a:solidFill>
              <a:schemeClr val="tx2"/>
            </a:solidFill>
            <a:round/>
            <a:headEnd type="none" w="lg" len="lg"/>
            <a:tailEnd type="triangle" w="lg" len="lg"/>
          </a:ln>
        </p:spPr>
      </p:cxnSp>
      <p:cxnSp>
        <p:nvCxnSpPr>
          <p:cNvPr id="21530" name="Shape 113"/>
          <p:cNvCxnSpPr>
            <a:cxnSpLocks noChangeShapeType="1"/>
          </p:cNvCxnSpPr>
          <p:nvPr/>
        </p:nvCxnSpPr>
        <p:spPr bwMode="auto">
          <a:xfrm rot="16200000" flipH="1">
            <a:off x="6393656" y="3763169"/>
            <a:ext cx="269875" cy="7938"/>
          </a:xfrm>
          <a:prstGeom prst="straightConnector1">
            <a:avLst/>
          </a:prstGeom>
          <a:noFill/>
          <a:ln w="19050">
            <a:solidFill>
              <a:schemeClr val="tx2"/>
            </a:solidFill>
            <a:round/>
            <a:headEnd type="none" w="lg" len="lg"/>
            <a:tailEnd type="triangle" w="lg" len="lg"/>
          </a:ln>
        </p:spPr>
      </p:cxnSp>
      <p:cxnSp>
        <p:nvCxnSpPr>
          <p:cNvPr id="21531" name="Shape 113"/>
          <p:cNvCxnSpPr>
            <a:cxnSpLocks noChangeShapeType="1"/>
          </p:cNvCxnSpPr>
          <p:nvPr/>
        </p:nvCxnSpPr>
        <p:spPr bwMode="auto">
          <a:xfrm>
            <a:off x="6543675" y="4454525"/>
            <a:ext cx="9525" cy="238125"/>
          </a:xfrm>
          <a:prstGeom prst="straightConnector1">
            <a:avLst/>
          </a:prstGeom>
          <a:noFill/>
          <a:ln w="19050">
            <a:solidFill>
              <a:schemeClr val="tx2"/>
            </a:solidFill>
            <a:round/>
            <a:headEnd type="none" w="lg" len="lg"/>
            <a:tailEnd type="triangle" w="lg" len="lg"/>
          </a:ln>
        </p:spPr>
      </p:cxnSp>
      <p:cxnSp>
        <p:nvCxnSpPr>
          <p:cNvPr id="21532" name="Shape 113"/>
          <p:cNvCxnSpPr>
            <a:cxnSpLocks noChangeShapeType="1"/>
          </p:cNvCxnSpPr>
          <p:nvPr/>
        </p:nvCxnSpPr>
        <p:spPr bwMode="auto">
          <a:xfrm rot="16200000" flipH="1">
            <a:off x="6443663" y="5332412"/>
            <a:ext cx="268288" cy="11113"/>
          </a:xfrm>
          <a:prstGeom prst="straightConnector1">
            <a:avLst/>
          </a:prstGeom>
          <a:noFill/>
          <a:ln w="19050">
            <a:solidFill>
              <a:schemeClr val="tx2"/>
            </a:solidFill>
            <a:round/>
            <a:headEnd type="none" w="lg" len="lg"/>
            <a:tailEnd type="triangle" w="lg" len="lg"/>
          </a:ln>
        </p:spPr>
      </p:cxnSp>
      <p:cxnSp>
        <p:nvCxnSpPr>
          <p:cNvPr id="21533" name="Shape 113"/>
          <p:cNvCxnSpPr>
            <a:cxnSpLocks noChangeShapeType="1"/>
            <a:endCxn id="21524" idx="0"/>
          </p:cNvCxnSpPr>
          <p:nvPr/>
        </p:nvCxnSpPr>
        <p:spPr bwMode="auto">
          <a:xfrm>
            <a:off x="6618288" y="5867400"/>
            <a:ext cx="25400" cy="231775"/>
          </a:xfrm>
          <a:prstGeom prst="straightConnector1">
            <a:avLst/>
          </a:prstGeom>
          <a:noFill/>
          <a:ln w="19050">
            <a:solidFill>
              <a:schemeClr val="tx2"/>
            </a:solidFill>
            <a:round/>
            <a:headEnd type="none" w="lg" len="lg"/>
            <a:tailEnd type="triangle" w="lg" len="lg"/>
          </a:ln>
        </p:spPr>
      </p:cxnSp>
    </p:spTree>
  </p:cSld>
  <p:clrMapOvr>
    <a:masterClrMapping/>
  </p:clrMapOvr>
  <p:transition spd="slow" advClick="0">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txBox="1"/>
          <p:nvPr/>
        </p:nvSpPr>
        <p:spPr>
          <a:xfrm>
            <a:off x="152400" y="76200"/>
            <a:ext cx="8634413" cy="625475"/>
          </a:xfrm>
          <a:prstGeom prst="rect">
            <a:avLst/>
          </a:prstGeom>
          <a:noFill/>
          <a:ln>
            <a:noFill/>
          </a:ln>
        </p:spPr>
        <p:txBody>
          <a:bodyPr lIns="82895" tIns="82895" rIns="82895" bIns="82895"/>
          <a:lstStyle/>
          <a:p>
            <a:pPr algn="ctr" eaLnBrk="1" fontAlgn="auto" hangingPunct="1">
              <a:spcBef>
                <a:spcPts val="0"/>
              </a:spcBef>
              <a:spcAft>
                <a:spcPts val="0"/>
              </a:spcAft>
              <a:defRPr/>
            </a:pPr>
            <a:r>
              <a:rPr lang="en-US" sz="3400" b="1" dirty="0">
                <a:solidFill>
                  <a:srgbClr val="C00000"/>
                </a:solidFill>
                <a:latin typeface="+mj-lt"/>
                <a:ea typeface="+mj-ea"/>
                <a:cs typeface="+mj-cs"/>
              </a:rPr>
              <a:t>Role of HUDCO as Central Nodal Agency (CNA)</a:t>
            </a:r>
          </a:p>
        </p:txBody>
      </p:sp>
      <p:sp>
        <p:nvSpPr>
          <p:cNvPr id="127" name="Shape 127"/>
          <p:cNvSpPr txBox="1"/>
          <p:nvPr/>
        </p:nvSpPr>
        <p:spPr>
          <a:xfrm>
            <a:off x="152400" y="990600"/>
            <a:ext cx="4277346" cy="5105400"/>
          </a:xfrm>
          <a:prstGeom prst="rect">
            <a:avLst/>
          </a:prstGeom>
          <a:noFill/>
          <a:ln>
            <a:solidFill>
              <a:schemeClr val="tx1"/>
            </a:solidFill>
          </a:ln>
        </p:spPr>
        <p:txBody>
          <a:bodyPr lIns="82895" tIns="82895" rIns="82895" bIns="82895"/>
          <a:lstStyle/>
          <a:p>
            <a:pPr marL="414554" indent="-345461" eaLnBrk="1" fontAlgn="auto" hangingPunct="1">
              <a:spcBef>
                <a:spcPts val="0"/>
              </a:spcBef>
              <a:spcAft>
                <a:spcPts val="0"/>
              </a:spcAft>
              <a:buClr>
                <a:schemeClr val="tx1"/>
              </a:buClr>
              <a:buSzPct val="100000"/>
              <a:buFontTx/>
              <a:buChar char="●"/>
              <a:defRPr/>
            </a:pPr>
            <a:r>
              <a:rPr lang="en-US" sz="1996" dirty="0">
                <a:latin typeface="+mn-lt"/>
              </a:rPr>
              <a:t>Channelize the Credit Linked subsidy to the Primary Lending Institutions i.e.</a:t>
            </a:r>
          </a:p>
          <a:p>
            <a:pPr marL="734411" lvl="5" indent="-344166">
              <a:buClr>
                <a:schemeClr val="tx1"/>
              </a:buClr>
              <a:buSzPct val="100000"/>
              <a:buFont typeface="Wingdings" panose="05000000000000000000" pitchFamily="2" charset="2"/>
              <a:buChar char="§"/>
              <a:defRPr/>
            </a:pPr>
            <a:r>
              <a:rPr lang="en-US" sz="1996" dirty="0">
                <a:latin typeface="+mn-lt"/>
              </a:rPr>
              <a:t>Scheduled Commercial Banks</a:t>
            </a:r>
          </a:p>
          <a:p>
            <a:pPr marL="734411" lvl="5" indent="-344166">
              <a:buClr>
                <a:schemeClr val="tx1"/>
              </a:buClr>
              <a:buSzPct val="100000"/>
              <a:buFont typeface="Wingdings" panose="05000000000000000000" pitchFamily="2" charset="2"/>
              <a:buChar char="§"/>
              <a:defRPr/>
            </a:pPr>
            <a:r>
              <a:rPr lang="en-US" sz="1996" dirty="0">
                <a:latin typeface="+mn-lt"/>
              </a:rPr>
              <a:t>Housing Finance Companies</a:t>
            </a:r>
          </a:p>
          <a:p>
            <a:pPr marL="734411" lvl="5" indent="-344166">
              <a:buClr>
                <a:schemeClr val="tx1"/>
              </a:buClr>
              <a:buSzPct val="100000"/>
              <a:buFont typeface="Wingdings" panose="05000000000000000000" pitchFamily="2" charset="2"/>
              <a:buChar char="§"/>
              <a:defRPr/>
            </a:pPr>
            <a:r>
              <a:rPr lang="en-US" sz="1996" dirty="0">
                <a:latin typeface="+mn-lt"/>
              </a:rPr>
              <a:t>Regional Rural Banks</a:t>
            </a:r>
          </a:p>
          <a:p>
            <a:pPr marL="734411" lvl="5" indent="-344166">
              <a:buClr>
                <a:schemeClr val="tx1"/>
              </a:buClr>
              <a:buSzPct val="100000"/>
              <a:buFont typeface="Wingdings" panose="05000000000000000000" pitchFamily="2" charset="2"/>
              <a:buChar char="§"/>
              <a:defRPr/>
            </a:pPr>
            <a:r>
              <a:rPr lang="en-US" sz="1996" dirty="0">
                <a:latin typeface="+mn-lt"/>
              </a:rPr>
              <a:t>State Cooperative Banks</a:t>
            </a:r>
          </a:p>
          <a:p>
            <a:pPr marL="734411" lvl="5" indent="-344166">
              <a:buClr>
                <a:schemeClr val="tx1"/>
              </a:buClr>
              <a:buSzPct val="100000"/>
              <a:buFont typeface="Wingdings" panose="05000000000000000000" pitchFamily="2" charset="2"/>
              <a:buChar char="§"/>
              <a:defRPr/>
            </a:pPr>
            <a:r>
              <a:rPr lang="en-US" sz="1996" dirty="0">
                <a:latin typeface="+mn-lt"/>
              </a:rPr>
              <a:t>Urban Cooperative Banks</a:t>
            </a:r>
          </a:p>
          <a:p>
            <a:pPr marL="734411" lvl="5" indent="-344166">
              <a:buClr>
                <a:schemeClr val="tx1"/>
              </a:buClr>
              <a:buSzPct val="100000"/>
              <a:buFont typeface="Wingdings" panose="05000000000000000000" pitchFamily="2" charset="2"/>
              <a:buChar char="§"/>
              <a:defRPr/>
            </a:pPr>
            <a:r>
              <a:rPr lang="en-US" sz="1996" dirty="0">
                <a:latin typeface="+mn-lt"/>
              </a:rPr>
              <a:t>Any other institutions as may be identified by the </a:t>
            </a:r>
            <a:r>
              <a:rPr lang="en-US" sz="1996" dirty="0" err="1">
                <a:latin typeface="+mn-lt"/>
              </a:rPr>
              <a:t>MoHUPA</a:t>
            </a:r>
            <a:endParaRPr lang="en-US" sz="1996" dirty="0">
              <a:latin typeface="+mn-lt"/>
            </a:endParaRPr>
          </a:p>
          <a:p>
            <a:pPr marL="414554" indent="-345461" eaLnBrk="1" fontAlgn="auto" hangingPunct="1">
              <a:spcBef>
                <a:spcPts val="0"/>
              </a:spcBef>
              <a:spcAft>
                <a:spcPts val="0"/>
              </a:spcAft>
              <a:buClr>
                <a:schemeClr val="tx1"/>
              </a:buClr>
              <a:buSzPct val="100000"/>
              <a:buFontTx/>
              <a:buChar char="●"/>
              <a:defRPr/>
            </a:pPr>
            <a:r>
              <a:rPr lang="en-US" sz="1996" dirty="0">
                <a:latin typeface="+mn-lt"/>
              </a:rPr>
              <a:t>Monitor the progress of CLSS</a:t>
            </a:r>
          </a:p>
          <a:p>
            <a:pPr marL="414554" indent="-345461" eaLnBrk="1" fontAlgn="auto" hangingPunct="1">
              <a:spcBef>
                <a:spcPts val="0"/>
              </a:spcBef>
              <a:spcAft>
                <a:spcPts val="0"/>
              </a:spcAft>
              <a:buClr>
                <a:schemeClr val="tx1"/>
              </a:buClr>
              <a:buSzPct val="100000"/>
              <a:buFontTx/>
              <a:buChar char="●"/>
              <a:defRPr/>
            </a:pPr>
            <a:r>
              <a:rPr lang="en-US" sz="1996" dirty="0">
                <a:latin typeface="+mn-lt"/>
              </a:rPr>
              <a:t>Provide periodic monitoring inputs to </a:t>
            </a:r>
            <a:r>
              <a:rPr lang="en-US" sz="1996" dirty="0" err="1">
                <a:latin typeface="+mn-lt"/>
              </a:rPr>
              <a:t>MoHUPA</a:t>
            </a:r>
            <a:r>
              <a:rPr lang="en-US" sz="1996" dirty="0">
                <a:latin typeface="+mn-lt"/>
              </a:rPr>
              <a:t> through regular monthly and quarterly reports</a:t>
            </a:r>
          </a:p>
          <a:p>
            <a:pPr marL="414554" indent="-345461" eaLnBrk="1" fontAlgn="auto" hangingPunct="1">
              <a:spcBef>
                <a:spcPts val="0"/>
              </a:spcBef>
              <a:spcAft>
                <a:spcPts val="0"/>
              </a:spcAft>
              <a:buClr>
                <a:schemeClr val="tx1"/>
              </a:buClr>
              <a:buSzPct val="100000"/>
              <a:buFontTx/>
              <a:buChar char="●"/>
              <a:defRPr/>
            </a:pPr>
            <a:r>
              <a:rPr lang="en-US" sz="1996" dirty="0">
                <a:latin typeface="+mn-lt"/>
              </a:rPr>
              <a:t>One PLI can execute </a:t>
            </a:r>
            <a:r>
              <a:rPr lang="en-US" sz="1996" dirty="0" err="1">
                <a:latin typeface="+mn-lt"/>
              </a:rPr>
              <a:t>MoU</a:t>
            </a:r>
            <a:r>
              <a:rPr lang="en-US" sz="1996" dirty="0">
                <a:latin typeface="+mn-lt"/>
              </a:rPr>
              <a:t> with one CNA only.</a:t>
            </a:r>
          </a:p>
          <a:p>
            <a:pPr marL="414554" indent="-345461" eaLnBrk="1" fontAlgn="auto" hangingPunct="1">
              <a:spcBef>
                <a:spcPts val="0"/>
              </a:spcBef>
              <a:spcAft>
                <a:spcPts val="0"/>
              </a:spcAft>
              <a:buClr>
                <a:schemeClr val="tx1"/>
              </a:buClr>
              <a:buSzPct val="100000"/>
              <a:buFontTx/>
              <a:buChar char="●"/>
              <a:defRPr/>
            </a:pPr>
            <a:endParaRPr lang="en-US" sz="1996" dirty="0">
              <a:latin typeface="+mn-lt"/>
            </a:endParaRPr>
          </a:p>
        </p:txBody>
      </p:sp>
      <p:sp>
        <p:nvSpPr>
          <p:cNvPr id="22532" name="Shape 128"/>
          <p:cNvSpPr>
            <a:spLocks noChangeArrowheads="1"/>
          </p:cNvSpPr>
          <p:nvPr/>
        </p:nvSpPr>
        <p:spPr bwMode="auto">
          <a:xfrm>
            <a:off x="4724400" y="989013"/>
            <a:ext cx="4175125" cy="777875"/>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r>
              <a:rPr lang="en-US" altLang="en-US" b="1">
                <a:latin typeface="Arial Narrow" pitchFamily="34" charset="0"/>
              </a:rPr>
              <a:t>Role with Primary Lending Institution</a:t>
            </a:r>
          </a:p>
        </p:txBody>
      </p:sp>
      <p:sp>
        <p:nvSpPr>
          <p:cNvPr id="22533" name="Shape 129"/>
          <p:cNvSpPr>
            <a:spLocks noChangeArrowheads="1"/>
          </p:cNvSpPr>
          <p:nvPr/>
        </p:nvSpPr>
        <p:spPr bwMode="auto">
          <a:xfrm>
            <a:off x="4724400" y="1962150"/>
            <a:ext cx="2005013" cy="371475"/>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r>
              <a:rPr lang="en-US" altLang="en-US" sz="1500">
                <a:latin typeface="Arial Narrow" pitchFamily="34" charset="0"/>
              </a:rPr>
              <a:t>Sensitizing PLI</a:t>
            </a:r>
          </a:p>
        </p:txBody>
      </p:sp>
      <p:sp>
        <p:nvSpPr>
          <p:cNvPr id="22534" name="Shape 131"/>
          <p:cNvSpPr>
            <a:spLocks noChangeArrowheads="1"/>
          </p:cNvSpPr>
          <p:nvPr/>
        </p:nvSpPr>
        <p:spPr bwMode="auto">
          <a:xfrm>
            <a:off x="4722813" y="2609850"/>
            <a:ext cx="2005012" cy="584200"/>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r>
              <a:rPr lang="en-US" altLang="en-US" sz="1500">
                <a:latin typeface="Arial Narrow" pitchFamily="34" charset="0"/>
              </a:rPr>
              <a:t>Execution of MOU with PLI</a:t>
            </a:r>
          </a:p>
        </p:txBody>
      </p:sp>
      <p:cxnSp>
        <p:nvCxnSpPr>
          <p:cNvPr id="22535" name="Shape 132"/>
          <p:cNvCxnSpPr>
            <a:cxnSpLocks noChangeShapeType="1"/>
          </p:cNvCxnSpPr>
          <p:nvPr/>
        </p:nvCxnSpPr>
        <p:spPr bwMode="auto">
          <a:xfrm>
            <a:off x="5715000" y="3192463"/>
            <a:ext cx="15875" cy="292100"/>
          </a:xfrm>
          <a:prstGeom prst="straightConnector1">
            <a:avLst/>
          </a:prstGeom>
          <a:noFill/>
          <a:ln w="19050">
            <a:solidFill>
              <a:schemeClr val="tx2"/>
            </a:solidFill>
            <a:round/>
            <a:headEnd type="none" w="lg" len="lg"/>
            <a:tailEnd type="triangle" w="lg" len="lg"/>
          </a:ln>
        </p:spPr>
      </p:cxnSp>
      <p:sp>
        <p:nvSpPr>
          <p:cNvPr id="22536" name="Shape 133"/>
          <p:cNvSpPr>
            <a:spLocks noChangeArrowheads="1"/>
          </p:cNvSpPr>
          <p:nvPr/>
        </p:nvSpPr>
        <p:spPr bwMode="auto">
          <a:xfrm>
            <a:off x="4724400" y="3516313"/>
            <a:ext cx="2005013" cy="1960562"/>
          </a:xfrm>
          <a:prstGeom prst="rect">
            <a:avLst/>
          </a:prstGeom>
          <a:solidFill>
            <a:schemeClr val="bg2"/>
          </a:solidFill>
          <a:ln w="19050">
            <a:solidFill>
              <a:schemeClr val="tx2"/>
            </a:solidFill>
            <a:round/>
            <a:headEnd/>
            <a:tailEnd/>
          </a:ln>
        </p:spPr>
        <p:txBody>
          <a:bodyPr lIns="82895" tIns="82895" rIns="82895" bIns="82895" anchor="ctr"/>
          <a:lstStyle/>
          <a:p>
            <a:pPr eaLnBrk="1" hangingPunct="1"/>
            <a:r>
              <a:rPr lang="en-US" altLang="en-US" sz="1500">
                <a:latin typeface="Arial Narrow" pitchFamily="34" charset="0"/>
              </a:rPr>
              <a:t>Processing of claim received from PLI.</a:t>
            </a:r>
          </a:p>
          <a:p>
            <a:pPr eaLnBrk="1" hangingPunct="1"/>
            <a:r>
              <a:rPr lang="en-US" altLang="en-US" sz="1500">
                <a:latin typeface="Arial Narrow" pitchFamily="34" charset="0"/>
              </a:rPr>
              <a:t>Steps Involved</a:t>
            </a:r>
          </a:p>
          <a:p>
            <a:pPr eaLnBrk="1" hangingPunct="1"/>
            <a:r>
              <a:rPr lang="en-US" altLang="en-US" sz="1500">
                <a:latin typeface="Arial Narrow" pitchFamily="34" charset="0"/>
              </a:rPr>
              <a:t>(i) Receipt of Claim in electronic/ physical form</a:t>
            </a:r>
          </a:p>
          <a:p>
            <a:pPr eaLnBrk="1" hangingPunct="1"/>
            <a:r>
              <a:rPr lang="en-US" altLang="en-US" sz="1500">
                <a:latin typeface="Arial Narrow" pitchFamily="34" charset="0"/>
              </a:rPr>
              <a:t>(ii) Receipt of Master Data in electronic/physical form</a:t>
            </a:r>
          </a:p>
          <a:p>
            <a:pPr eaLnBrk="1" hangingPunct="1"/>
            <a:r>
              <a:rPr lang="en-US" altLang="en-US" sz="1500">
                <a:latin typeface="Arial Narrow" pitchFamily="34" charset="0"/>
              </a:rPr>
              <a:t>(iii) Processing of Claim</a:t>
            </a:r>
          </a:p>
        </p:txBody>
      </p:sp>
      <p:sp>
        <p:nvSpPr>
          <p:cNvPr id="22537" name="Shape 134"/>
          <p:cNvSpPr>
            <a:spLocks noChangeArrowheads="1"/>
          </p:cNvSpPr>
          <p:nvPr/>
        </p:nvSpPr>
        <p:spPr bwMode="auto">
          <a:xfrm>
            <a:off x="6934200" y="1981200"/>
            <a:ext cx="1993900" cy="730250"/>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r>
              <a:rPr lang="en-US" altLang="en-US" sz="1500">
                <a:latin typeface="Arial Narrow" pitchFamily="34" charset="0"/>
              </a:rPr>
              <a:t>Disbursing Subsidy to PLI</a:t>
            </a:r>
          </a:p>
          <a:p>
            <a:pPr algn="ctr" eaLnBrk="1" hangingPunct="1"/>
            <a:r>
              <a:rPr lang="en-US" altLang="en-US" sz="1500">
                <a:latin typeface="Arial Narrow" pitchFamily="34" charset="0"/>
              </a:rPr>
              <a:t>(on claims of total loans- Max 4 installments)</a:t>
            </a:r>
          </a:p>
        </p:txBody>
      </p:sp>
      <p:cxnSp>
        <p:nvCxnSpPr>
          <p:cNvPr id="22538" name="Shape 135"/>
          <p:cNvCxnSpPr>
            <a:cxnSpLocks noChangeShapeType="1"/>
          </p:cNvCxnSpPr>
          <p:nvPr/>
        </p:nvCxnSpPr>
        <p:spPr bwMode="auto">
          <a:xfrm>
            <a:off x="7812088" y="2743200"/>
            <a:ext cx="15875" cy="292100"/>
          </a:xfrm>
          <a:prstGeom prst="straightConnector1">
            <a:avLst/>
          </a:prstGeom>
          <a:noFill/>
          <a:ln w="19050">
            <a:solidFill>
              <a:schemeClr val="tx2"/>
            </a:solidFill>
            <a:round/>
            <a:headEnd type="none" w="lg" len="lg"/>
            <a:tailEnd type="triangle" w="lg" len="lg"/>
          </a:ln>
        </p:spPr>
      </p:cxnSp>
      <p:sp>
        <p:nvSpPr>
          <p:cNvPr id="22539" name="Shape 136"/>
          <p:cNvSpPr>
            <a:spLocks noChangeArrowheads="1"/>
          </p:cNvSpPr>
          <p:nvPr/>
        </p:nvSpPr>
        <p:spPr bwMode="auto">
          <a:xfrm>
            <a:off x="6969125" y="3062288"/>
            <a:ext cx="1930400" cy="1414462"/>
          </a:xfrm>
          <a:prstGeom prst="rect">
            <a:avLst/>
          </a:prstGeom>
          <a:solidFill>
            <a:schemeClr val="bg2"/>
          </a:solidFill>
          <a:ln w="19050">
            <a:solidFill>
              <a:schemeClr val="tx2"/>
            </a:solidFill>
            <a:round/>
            <a:headEnd/>
            <a:tailEnd/>
          </a:ln>
        </p:spPr>
        <p:txBody>
          <a:bodyPr lIns="82895" tIns="82895" rIns="82895" bIns="82895" anchor="ctr"/>
          <a:lstStyle/>
          <a:p>
            <a:pPr eaLnBrk="1" hangingPunct="1"/>
            <a:r>
              <a:rPr lang="en-US" altLang="en-US" sz="1500">
                <a:latin typeface="Arial Narrow" pitchFamily="34" charset="0"/>
              </a:rPr>
              <a:t>Post Disbursement follow up steps involved</a:t>
            </a:r>
          </a:p>
          <a:p>
            <a:pPr eaLnBrk="1" hangingPunct="1"/>
            <a:r>
              <a:rPr lang="en-US" altLang="en-US" sz="1500">
                <a:latin typeface="Arial Narrow" pitchFamily="34" charset="0"/>
              </a:rPr>
              <a:t>(i) Obtaining Utilization Certificate</a:t>
            </a:r>
          </a:p>
          <a:p>
            <a:pPr eaLnBrk="1" hangingPunct="1"/>
            <a:r>
              <a:rPr lang="en-US" altLang="en-US" sz="1500">
                <a:latin typeface="Arial Narrow" pitchFamily="34" charset="0"/>
              </a:rPr>
              <a:t>(ii) Undertaking inspection (if required)</a:t>
            </a:r>
          </a:p>
        </p:txBody>
      </p:sp>
      <p:cxnSp>
        <p:nvCxnSpPr>
          <p:cNvPr id="22540" name="Shape 137"/>
          <p:cNvCxnSpPr>
            <a:cxnSpLocks noChangeShapeType="1"/>
          </p:cNvCxnSpPr>
          <p:nvPr/>
        </p:nvCxnSpPr>
        <p:spPr bwMode="auto">
          <a:xfrm rot="16200000" flipH="1">
            <a:off x="7739063" y="4646612"/>
            <a:ext cx="292100" cy="15875"/>
          </a:xfrm>
          <a:prstGeom prst="straightConnector1">
            <a:avLst/>
          </a:prstGeom>
          <a:noFill/>
          <a:ln w="19050">
            <a:solidFill>
              <a:schemeClr val="tx2"/>
            </a:solidFill>
            <a:round/>
            <a:headEnd type="none" w="lg" len="lg"/>
            <a:tailEnd type="triangle" w="lg" len="lg"/>
          </a:ln>
        </p:spPr>
      </p:cxnSp>
      <p:sp>
        <p:nvSpPr>
          <p:cNvPr id="22541" name="Shape 138"/>
          <p:cNvSpPr>
            <a:spLocks noChangeArrowheads="1"/>
          </p:cNvSpPr>
          <p:nvPr/>
        </p:nvSpPr>
        <p:spPr bwMode="auto">
          <a:xfrm>
            <a:off x="6969125" y="4808538"/>
            <a:ext cx="1833563" cy="809625"/>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r>
              <a:rPr lang="en-US" altLang="en-US" sz="1500">
                <a:latin typeface="Arial Narrow" pitchFamily="34" charset="0"/>
              </a:rPr>
              <a:t>Information &amp; Document Mgt: and Preparation of Reports</a:t>
            </a:r>
          </a:p>
        </p:txBody>
      </p:sp>
      <p:cxnSp>
        <p:nvCxnSpPr>
          <p:cNvPr id="22542" name="Shape 139"/>
          <p:cNvCxnSpPr>
            <a:cxnSpLocks noChangeShapeType="1"/>
          </p:cNvCxnSpPr>
          <p:nvPr/>
        </p:nvCxnSpPr>
        <p:spPr bwMode="auto">
          <a:xfrm>
            <a:off x="7877175" y="5649913"/>
            <a:ext cx="15875" cy="292100"/>
          </a:xfrm>
          <a:prstGeom prst="straightConnector1">
            <a:avLst/>
          </a:prstGeom>
          <a:noFill/>
          <a:ln w="19050">
            <a:solidFill>
              <a:schemeClr val="tx2"/>
            </a:solidFill>
            <a:round/>
            <a:headEnd type="none" w="lg" len="lg"/>
            <a:tailEnd type="triangle" w="lg" len="lg"/>
          </a:ln>
        </p:spPr>
      </p:cxnSp>
      <p:sp>
        <p:nvSpPr>
          <p:cNvPr id="22543" name="Shape 140"/>
          <p:cNvSpPr>
            <a:spLocks noChangeArrowheads="1"/>
          </p:cNvSpPr>
          <p:nvPr/>
        </p:nvSpPr>
        <p:spPr bwMode="auto">
          <a:xfrm>
            <a:off x="6969125" y="5910263"/>
            <a:ext cx="1833563" cy="566737"/>
          </a:xfrm>
          <a:prstGeom prst="rect">
            <a:avLst/>
          </a:prstGeom>
          <a:solidFill>
            <a:schemeClr val="bg2"/>
          </a:solidFill>
          <a:ln w="19050">
            <a:solidFill>
              <a:schemeClr val="tx2"/>
            </a:solidFill>
            <a:round/>
            <a:headEnd/>
            <a:tailEnd/>
          </a:ln>
        </p:spPr>
        <p:txBody>
          <a:bodyPr lIns="82895" tIns="82895" rIns="82895" bIns="82895" anchor="ctr"/>
          <a:lstStyle/>
          <a:p>
            <a:pPr algn="ctr" eaLnBrk="1" hangingPunct="1"/>
            <a:r>
              <a:rPr lang="en-US" altLang="en-US" sz="1500">
                <a:latin typeface="Arial Narrow" pitchFamily="34" charset="0"/>
              </a:rPr>
              <a:t>Submission of Reports to MoHUPA</a:t>
            </a:r>
          </a:p>
        </p:txBody>
      </p:sp>
      <p:cxnSp>
        <p:nvCxnSpPr>
          <p:cNvPr id="22544" name="Shape 132"/>
          <p:cNvCxnSpPr>
            <a:cxnSpLocks noChangeShapeType="1"/>
          </p:cNvCxnSpPr>
          <p:nvPr/>
        </p:nvCxnSpPr>
        <p:spPr bwMode="auto">
          <a:xfrm>
            <a:off x="5676900" y="2309813"/>
            <a:ext cx="15875" cy="292100"/>
          </a:xfrm>
          <a:prstGeom prst="straightConnector1">
            <a:avLst/>
          </a:prstGeom>
          <a:noFill/>
          <a:ln w="19050">
            <a:solidFill>
              <a:schemeClr val="tx2"/>
            </a:solidFill>
            <a:round/>
            <a:headEnd type="none" w="lg" len="lg"/>
            <a:tailEnd type="triangle" w="lg" len="lg"/>
          </a:ln>
        </p:spPr>
      </p:cxnSp>
    </p:spTree>
  </p:cSld>
  <p:clrMapOvr>
    <a:masterClrMapping/>
  </p:clrMapOvr>
  <p:transition spd="slow" advClick="0">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522288" y="423863"/>
            <a:ext cx="8183562" cy="588962"/>
          </a:xfrm>
        </p:spPr>
        <p:txBody>
          <a:bodyPr/>
          <a:lstStyle/>
          <a:p>
            <a:pPr eaLnBrk="1" hangingPunct="1"/>
            <a:r>
              <a:rPr lang="en-IN" altLang="en-US" sz="3600" b="1" smtClean="0">
                <a:solidFill>
                  <a:srgbClr val="C00000"/>
                </a:solidFill>
              </a:rPr>
              <a:t>Credit Linked Subsidy Scheme (CLSS) – Special Features</a:t>
            </a:r>
          </a:p>
        </p:txBody>
      </p:sp>
      <p:graphicFrame>
        <p:nvGraphicFramePr>
          <p:cNvPr id="2" name="Table 1"/>
          <p:cNvGraphicFramePr>
            <a:graphicFrameLocks noGrp="1"/>
          </p:cNvGraphicFramePr>
          <p:nvPr/>
        </p:nvGraphicFramePr>
        <p:xfrm>
          <a:off x="152400" y="1646238"/>
          <a:ext cx="8839200" cy="4754880"/>
        </p:xfrm>
        <a:graphic>
          <a:graphicData uri="http://schemas.openxmlformats.org/drawingml/2006/table">
            <a:tbl>
              <a:tblPr firstRow="1" bandRow="1">
                <a:tableStyleId>{5C22544A-7EE6-4342-B048-85BDC9FD1C3A}</a:tableStyleId>
              </a:tblPr>
              <a:tblGrid>
                <a:gridCol w="2609669"/>
                <a:gridCol w="6229531"/>
              </a:tblGrid>
              <a:tr h="370840">
                <a:tc>
                  <a:txBody>
                    <a:bodyPr/>
                    <a:lstStyle/>
                    <a:p>
                      <a:r>
                        <a:rPr lang="en-IN" sz="2000" b="1" dirty="0" smtClean="0">
                          <a:solidFill>
                            <a:srgbClr val="990000"/>
                          </a:solidFill>
                        </a:rPr>
                        <a:t>DUPLICATION</a:t>
                      </a:r>
                      <a:endParaRPr lang="en-IN" sz="2000" b="1" dirty="0">
                        <a:solidFill>
                          <a:srgbClr val="99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altLang="en-US" sz="2000" b="0" dirty="0" smtClean="0">
                          <a:solidFill>
                            <a:schemeClr val="tx1"/>
                          </a:solidFill>
                        </a:rPr>
                        <a:t>State/UTs/ULBs/PLIs shall link beneficiary identification to </a:t>
                      </a:r>
                      <a:r>
                        <a:rPr lang="en-IN" altLang="en-US" sz="2000" b="0" dirty="0" err="1" smtClean="0">
                          <a:solidFill>
                            <a:schemeClr val="tx1"/>
                          </a:solidFill>
                        </a:rPr>
                        <a:t>Aadhaar</a:t>
                      </a:r>
                      <a:r>
                        <a:rPr lang="en-IN" altLang="en-US" sz="2000" b="0" dirty="0" smtClean="0">
                          <a:solidFill>
                            <a:schemeClr val="tx1"/>
                          </a:solidFill>
                        </a:rPr>
                        <a:t>, Voter card, any other unique identification or a certificate of house ownership from Revenue Authority of Beneficiary’s native district to avoid duplication.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altLang="en-US" sz="2000" b="1" dirty="0" smtClean="0">
                          <a:solidFill>
                            <a:srgbClr val="990000"/>
                          </a:solidFill>
                        </a:rPr>
                        <a:t>STATE LEVEL NODAL AGENCY (SLNA)</a:t>
                      </a:r>
                      <a:endParaRPr lang="en-IN" sz="2000" b="1" dirty="0">
                        <a:solidFill>
                          <a:srgbClr val="99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2000" b="0" kern="1200" dirty="0" smtClean="0">
                          <a:solidFill>
                            <a:schemeClr val="tx1"/>
                          </a:solidFill>
                          <a:latin typeface="+mn-lt"/>
                          <a:ea typeface="+mn-ea"/>
                          <a:cs typeface="+mn-cs"/>
                        </a:rPr>
                        <a:t>To</a:t>
                      </a:r>
                      <a:r>
                        <a:rPr lang="en-US" sz="2000" b="0" kern="1200" baseline="0" dirty="0" smtClean="0">
                          <a:solidFill>
                            <a:schemeClr val="tx1"/>
                          </a:solidFill>
                          <a:latin typeface="+mn-lt"/>
                          <a:ea typeface="+mn-ea"/>
                          <a:cs typeface="+mn-cs"/>
                        </a:rPr>
                        <a:t> be </a:t>
                      </a:r>
                      <a:r>
                        <a:rPr lang="en-US" sz="2000" b="0" kern="1200" dirty="0" smtClean="0">
                          <a:solidFill>
                            <a:schemeClr val="tx1"/>
                          </a:solidFill>
                          <a:latin typeface="+mn-lt"/>
                          <a:ea typeface="+mn-ea"/>
                          <a:cs typeface="+mn-cs"/>
                        </a:rPr>
                        <a:t>designated by State </a:t>
                      </a:r>
                      <a:r>
                        <a:rPr lang="en-US" sz="2000" b="0" kern="1200" dirty="0" err="1" smtClean="0">
                          <a:solidFill>
                            <a:schemeClr val="tx1"/>
                          </a:solidFill>
                          <a:latin typeface="+mn-lt"/>
                          <a:ea typeface="+mn-ea"/>
                          <a:cs typeface="+mn-cs"/>
                        </a:rPr>
                        <a:t>Govts</a:t>
                      </a:r>
                      <a:r>
                        <a:rPr lang="en-US" sz="2000" b="0" kern="1200" dirty="0" smtClean="0">
                          <a:solidFill>
                            <a:schemeClr val="tx1"/>
                          </a:solidFill>
                          <a:latin typeface="+mn-lt"/>
                          <a:ea typeface="+mn-ea"/>
                          <a:cs typeface="+mn-cs"/>
                        </a:rPr>
                        <a:t>./UTs to facilitate identified eligible beneficiaries to get approvals/ documents. </a:t>
                      </a:r>
                      <a:endParaRPr lang="en-IN" sz="2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sz="2000" b="1" dirty="0" smtClean="0">
                          <a:solidFill>
                            <a:srgbClr val="990000"/>
                          </a:solidFill>
                        </a:rPr>
                        <a:t>SWITCHING BETWEEN SCHEMES</a:t>
                      </a:r>
                      <a:endParaRPr lang="en-IN" sz="2000" b="1" dirty="0">
                        <a:solidFill>
                          <a:srgbClr val="99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IN" altLang="en-US" sz="2000" b="0" dirty="0" smtClean="0"/>
                        <a:t>In case a borrower who has taken a housing loan and availed of interest subvention under the scheme but later on switches to another PLI for balance transfer, such beneficiary will not be eligible or claim the benefit of interest subvention again.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gridSpan="2">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n-IN" altLang="en-US" sz="2400" b="1" i="1" dirty="0" smtClean="0">
                          <a:solidFill>
                            <a:srgbClr val="0000FF"/>
                          </a:solidFill>
                        </a:rPr>
                        <a:t>“Under the Mission, beneficiary can take advantage under one component only”</a:t>
                      </a:r>
                      <a:r>
                        <a:rPr lang="en-IN" altLang="en-US" sz="2400" b="0" dirty="0" smtClean="0">
                          <a:solidFill>
                            <a:srgbClr val="0000FF"/>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IN" altLang="en-US" sz="2000" b="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cSld>
  <p:clrMapOvr>
    <a:masterClrMapping/>
  </p:clrMapOvr>
  <p:transition advClick="0">
    <p:wipe dir="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1525</TotalTime>
  <Words>2635</Words>
  <Application>Microsoft Office PowerPoint</Application>
  <PresentationFormat>On-screen Show (4:3)</PresentationFormat>
  <Paragraphs>197</Paragraphs>
  <Slides>17</Slides>
  <Notes>9</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30" baseType="lpstr">
      <vt:lpstr>Calibri</vt:lpstr>
      <vt:lpstr>Arial</vt:lpstr>
      <vt:lpstr>Tekton</vt:lpstr>
      <vt:lpstr>Wingdings</vt:lpstr>
      <vt:lpstr>Marlett</vt:lpstr>
      <vt:lpstr>Times New Roman</vt:lpstr>
      <vt:lpstr>Monotype Sorts</vt:lpstr>
      <vt:lpstr>Bookshelf Symbol 3</vt:lpstr>
      <vt:lpstr>SimSun</vt:lpstr>
      <vt:lpstr>Bookman Old Style</vt:lpstr>
      <vt:lpstr>Arial Narrow</vt:lpstr>
      <vt:lpstr>Office Theme</vt:lpstr>
      <vt:lpstr>Worksheet</vt:lpstr>
      <vt:lpstr>Pradhan Mantri Awas Yojana  – Housing for All (Urban)    </vt:lpstr>
      <vt:lpstr>Slide 2</vt:lpstr>
      <vt:lpstr>Slide 3</vt:lpstr>
      <vt:lpstr>Credit Linked Subsidy Scheme (CLSS)</vt:lpstr>
      <vt:lpstr>Slide 5</vt:lpstr>
      <vt:lpstr>Slide 6</vt:lpstr>
      <vt:lpstr>Slide 7</vt:lpstr>
      <vt:lpstr>Slide 8</vt:lpstr>
      <vt:lpstr>Credit Linked Subsidy Scheme (CLSS) – Special Features</vt:lpstr>
      <vt:lpstr>Slide 10</vt:lpstr>
      <vt:lpstr>Slide 11</vt:lpstr>
      <vt:lpstr>Slide 12</vt:lpstr>
      <vt:lpstr>Slide 13</vt:lpstr>
      <vt:lpstr>Slide 14</vt:lpstr>
      <vt:lpstr>Slide 15</vt:lpstr>
      <vt:lpstr>Slide 16</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Pradhan Mantri Awas Yojana – Housing for All (Urban)</dc:title>
  <dc:creator>admin</dc:creator>
  <cp:lastModifiedBy>HUDCO</cp:lastModifiedBy>
  <cp:revision>162</cp:revision>
  <cp:lastPrinted>2015-09-24T13:03:07Z</cp:lastPrinted>
  <dcterms:created xsi:type="dcterms:W3CDTF">2015-07-20T12:25:02Z</dcterms:created>
  <dcterms:modified xsi:type="dcterms:W3CDTF">2015-12-09T07:28:22Z</dcterms:modified>
</cp:coreProperties>
</file>